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6" r:id="rId2"/>
    <p:sldId id="260" r:id="rId3"/>
    <p:sldId id="268" r:id="rId4"/>
    <p:sldId id="313" r:id="rId5"/>
    <p:sldId id="312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7621F0B-2B36-947E-E625-40FDB8DF8E50}" name="Katie Duncan" initials="KD" userId="S::katie.duncan@uts.edu.au::20031329-eb85-44e7-8c9b-a40bfc81d279" providerId="AD"/>
  <p188:author id="{1BDD1979-63CE-67A7-0A46-38B6CE5EEF51}" name="Jenny Wallace" initials="JW" userId="S::Jennifer.Wallace@uts.edu.au::d5d77926-6bce-45f8-9c5d-2773650560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8C48"/>
    <a:srgbClr val="70B1FE"/>
    <a:srgbClr val="02BD00"/>
    <a:srgbClr val="A829A6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BB870-5B9F-4242-AE2C-C6F09A9B7B32}" v="3" dt="2025-05-10T05:20:08.544"/>
    <p1510:client id="{5232BDD2-4FDD-471A-AE57-5FB12B4CDCF3}" v="264" dt="2025-05-11T01:00:17.2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097" autoAdjust="0"/>
  </p:normalViewPr>
  <p:slideViewPr>
    <p:cSldViewPr snapToGrid="0">
      <p:cViewPr varScale="1">
        <p:scale>
          <a:sx n="46" d="100"/>
          <a:sy n="46" d="100"/>
        </p:scale>
        <p:origin x="58" y="7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1" d="100"/>
          <a:sy n="61" d="100"/>
        </p:scale>
        <p:origin x="316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y Wallace" userId="d5d77926-6bce-45f8-9c5d-277365056069" providerId="ADAL" clId="{5232BDD2-4FDD-471A-AE57-5FB12B4CDCF3}"/>
    <pc:docChg chg="undo custSel addSld delSld modSld sldOrd modMainMaster">
      <pc:chgData name="Jenny Wallace" userId="d5d77926-6bce-45f8-9c5d-277365056069" providerId="ADAL" clId="{5232BDD2-4FDD-471A-AE57-5FB12B4CDCF3}" dt="2025-05-11T01:00:17.281" v="710" actId="20577"/>
      <pc:docMkLst>
        <pc:docMk/>
      </pc:docMkLst>
      <pc:sldChg chg="modSp mod">
        <pc:chgData name="Jenny Wallace" userId="d5d77926-6bce-45f8-9c5d-277365056069" providerId="ADAL" clId="{5232BDD2-4FDD-471A-AE57-5FB12B4CDCF3}" dt="2025-05-11T00:49:26.053" v="288"/>
        <pc:sldMkLst>
          <pc:docMk/>
          <pc:sldMk cId="188585599" sldId="260"/>
        </pc:sldMkLst>
        <pc:spChg chg="mod">
          <ac:chgData name="Jenny Wallace" userId="d5d77926-6bce-45f8-9c5d-277365056069" providerId="ADAL" clId="{5232BDD2-4FDD-471A-AE57-5FB12B4CDCF3}" dt="2025-05-11T00:49:26.053" v="288"/>
          <ac:spMkLst>
            <pc:docMk/>
            <pc:sldMk cId="188585599" sldId="260"/>
            <ac:spMk id="3" creationId="{914F2ECD-DD13-4E44-3FFF-34E824EC1C5D}"/>
          </ac:spMkLst>
        </pc:spChg>
      </pc:sldChg>
      <pc:sldChg chg="modSp mod">
        <pc:chgData name="Jenny Wallace" userId="d5d77926-6bce-45f8-9c5d-277365056069" providerId="ADAL" clId="{5232BDD2-4FDD-471A-AE57-5FB12B4CDCF3}" dt="2025-05-10T05:31:00.587" v="16" actId="20577"/>
        <pc:sldMkLst>
          <pc:docMk/>
          <pc:sldMk cId="4090733803" sldId="266"/>
        </pc:sldMkLst>
        <pc:spChg chg="mod">
          <ac:chgData name="Jenny Wallace" userId="d5d77926-6bce-45f8-9c5d-277365056069" providerId="ADAL" clId="{5232BDD2-4FDD-471A-AE57-5FB12B4CDCF3}" dt="2025-05-10T05:30:57.123" v="13" actId="20577"/>
          <ac:spMkLst>
            <pc:docMk/>
            <pc:sldMk cId="4090733803" sldId="266"/>
            <ac:spMk id="2" creationId="{7E3F5D29-B487-AD53-CB0D-A1C121353925}"/>
          </ac:spMkLst>
        </pc:spChg>
        <pc:spChg chg="mod">
          <ac:chgData name="Jenny Wallace" userId="d5d77926-6bce-45f8-9c5d-277365056069" providerId="ADAL" clId="{5232BDD2-4FDD-471A-AE57-5FB12B4CDCF3}" dt="2025-05-10T05:31:00.587" v="16" actId="20577"/>
          <ac:spMkLst>
            <pc:docMk/>
            <pc:sldMk cId="4090733803" sldId="266"/>
            <ac:spMk id="7" creationId="{774A53BD-9F9D-E570-EA00-097C209E9433}"/>
          </ac:spMkLst>
        </pc:spChg>
      </pc:sldChg>
      <pc:sldChg chg="ord">
        <pc:chgData name="Jenny Wallace" userId="d5d77926-6bce-45f8-9c5d-277365056069" providerId="ADAL" clId="{5232BDD2-4FDD-471A-AE57-5FB12B4CDCF3}" dt="2025-05-11T00:55:26.569" v="667"/>
        <pc:sldMkLst>
          <pc:docMk/>
          <pc:sldMk cId="1854398155" sldId="268"/>
        </pc:sldMkLst>
      </pc:sldChg>
      <pc:sldChg chg="modSp add mod modTransition modAnim">
        <pc:chgData name="Jenny Wallace" userId="d5d77926-6bce-45f8-9c5d-277365056069" providerId="ADAL" clId="{5232BDD2-4FDD-471A-AE57-5FB12B4CDCF3}" dt="2025-05-11T01:00:17.281" v="710" actId="20577"/>
        <pc:sldMkLst>
          <pc:docMk/>
          <pc:sldMk cId="434983321" sldId="312"/>
        </pc:sldMkLst>
        <pc:spChg chg="mod">
          <ac:chgData name="Jenny Wallace" userId="d5d77926-6bce-45f8-9c5d-277365056069" providerId="ADAL" clId="{5232BDD2-4FDD-471A-AE57-5FB12B4CDCF3}" dt="2025-05-11T00:50:52.814" v="423" actId="20577"/>
          <ac:spMkLst>
            <pc:docMk/>
            <pc:sldMk cId="434983321" sldId="312"/>
            <ac:spMk id="2" creationId="{F10E8BAF-758D-DA67-855F-8A099AEAFB3C}"/>
          </ac:spMkLst>
        </pc:spChg>
        <pc:spChg chg="mod">
          <ac:chgData name="Jenny Wallace" userId="d5d77926-6bce-45f8-9c5d-277365056069" providerId="ADAL" clId="{5232BDD2-4FDD-471A-AE57-5FB12B4CDCF3}" dt="2025-05-11T01:00:17.281" v="710" actId="20577"/>
          <ac:spMkLst>
            <pc:docMk/>
            <pc:sldMk cId="434983321" sldId="312"/>
            <ac:spMk id="3" creationId="{996CD8F8-DB67-26DF-BC7A-2DE1DAD123B0}"/>
          </ac:spMkLst>
        </pc:spChg>
      </pc:sldChg>
      <pc:sldChg chg="modSp add mod modTransition">
        <pc:chgData name="Jenny Wallace" userId="d5d77926-6bce-45f8-9c5d-277365056069" providerId="ADAL" clId="{5232BDD2-4FDD-471A-AE57-5FB12B4CDCF3}" dt="2025-05-11T00:55:16.256" v="665" actId="20577"/>
        <pc:sldMkLst>
          <pc:docMk/>
          <pc:sldMk cId="2422155783" sldId="313"/>
        </pc:sldMkLst>
        <pc:spChg chg="mod">
          <ac:chgData name="Jenny Wallace" userId="d5d77926-6bce-45f8-9c5d-277365056069" providerId="ADAL" clId="{5232BDD2-4FDD-471A-AE57-5FB12B4CDCF3}" dt="2025-05-11T00:55:16.256" v="665" actId="20577"/>
          <ac:spMkLst>
            <pc:docMk/>
            <pc:sldMk cId="2422155783" sldId="313"/>
            <ac:spMk id="3" creationId="{35232C71-425A-FCF7-0670-9144F2E35A1D}"/>
          </ac:spMkLst>
        </pc:spChg>
      </pc:sldChg>
      <pc:sldChg chg="modSp new del mod">
        <pc:chgData name="Jenny Wallace" userId="d5d77926-6bce-45f8-9c5d-277365056069" providerId="ADAL" clId="{5232BDD2-4FDD-471A-AE57-5FB12B4CDCF3}" dt="2025-05-11T00:59:48.169" v="695" actId="2696"/>
        <pc:sldMkLst>
          <pc:docMk/>
          <pc:sldMk cId="404928650" sldId="314"/>
        </pc:sldMkLst>
        <pc:spChg chg="mod">
          <ac:chgData name="Jenny Wallace" userId="d5d77926-6bce-45f8-9c5d-277365056069" providerId="ADAL" clId="{5232BDD2-4FDD-471A-AE57-5FB12B4CDCF3}" dt="2025-05-11T00:59:18.788" v="694" actId="20577"/>
          <ac:spMkLst>
            <pc:docMk/>
            <pc:sldMk cId="404928650" sldId="314"/>
            <ac:spMk id="2" creationId="{1CC9945F-61BF-C27A-773C-25E31F6C1354}"/>
          </ac:spMkLst>
        </pc:spChg>
      </pc:sldChg>
      <pc:sldMasterChg chg="modSp mod">
        <pc:chgData name="Jenny Wallace" userId="d5d77926-6bce-45f8-9c5d-277365056069" providerId="ADAL" clId="{5232BDD2-4FDD-471A-AE57-5FB12B4CDCF3}" dt="2025-05-10T05:31:17.446" v="19" actId="20577"/>
        <pc:sldMasterMkLst>
          <pc:docMk/>
          <pc:sldMasterMk cId="2417185218" sldId="2147483648"/>
        </pc:sldMasterMkLst>
        <pc:spChg chg="mod">
          <ac:chgData name="Jenny Wallace" userId="d5d77926-6bce-45f8-9c5d-277365056069" providerId="ADAL" clId="{5232BDD2-4FDD-471A-AE57-5FB12B4CDCF3}" dt="2025-05-10T05:31:17.446" v="19" actId="20577"/>
          <ac:spMkLst>
            <pc:docMk/>
            <pc:sldMasterMk cId="2417185218" sldId="2147483648"/>
            <ac:spMk id="8" creationId="{01251D35-9CD7-2E37-30C6-2E80CEB8FA7F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74325C-191F-A173-DBFD-74D225C560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DBBB3C-16F1-668B-DCF5-9864533D28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1417D-CE34-4856-86A6-63F8C4844A1E}" type="datetimeFigureOut">
              <a:rPr lang="en-AU" smtClean="0"/>
              <a:t>11/05/2025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4DAF78-A938-D892-9239-7948A747AD6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BCED6A-3B73-D678-CABF-B905034B43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C34E2-B284-4334-B962-1E1221501E1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763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DFCB2-9345-4C19-B319-41797123FFA5}" type="datetimeFigureOut">
              <a:rPr lang="en-AU" smtClean="0"/>
              <a:t>11/05/2025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AB238C-BCD5-4443-B8D1-6534C5B2F1D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156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dcet.edu.au/disability-practitioner/your-role/inclusive-and-accessible-events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7E8F-9A88-2923-6A31-173813062D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E9DA43-724A-D9C7-D3BA-F9B6FDAE15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EB713B-04AA-9331-0BB3-97710CA8B3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26D35-C5C3-7118-AC99-E1AD4864E6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AB238C-BCD5-4443-B8D1-6534C5B2F1D4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2065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First of all, why are you here?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you're someone who gives presentations—maybe regularly, maybe occasionally. Could be online, in-person, hybrid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probably doing this in a teaching or educational setting, but these tips work anywhere people talk to other people in real time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Someone who wants their presentations to be more inclusive and accessible, but is maybe lacking time, resources or clear how-to guides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 what is this presentation?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Quick-start kit – lots of these strategies are high impact things you can start doing straight away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Designed for people presenting to any audience, because you can’t tell what people’s access needs are just by looking or listening. Build accessibility in by default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In that spirit we’re aiming for progress over perfection – taking any steps you can is still meaningful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Live demo – I’m modelling these practices. I won’t be perfect, but that’s how a live presentation goes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But what this isn’t, is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 comprehensive guide to inclusivity and accessibility. I won’t be covering every situation or all aspects of being inclusive and accessible. I’ve included a link in the slide to some excellent comprehensive resources on the Australian Disability Clearinghouse for Education and Training website. Also in chat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Australian Disability Clearinghouse for Education and Training: </a:t>
            </a:r>
            <a:r>
              <a:rPr lang="en-AU" dirty="0">
                <a:hlinkClick r:id="rId3"/>
              </a:rPr>
              <a:t>https://www.adcet.edu.au/disability-practitioner/your-role/inclusive-and-accessible-events</a:t>
            </a:r>
            <a:endParaRPr lang="en-US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A one-size-fits-all blueprint. Please adapt this based on your context, content and audience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Takeaway: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dirty="0"/>
              <a:t>Key tips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AB238C-BCD5-4443-B8D1-6534C5B2F1D4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2940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AB238C-BCD5-4443-B8D1-6534C5B2F1D4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983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7D5D5-C9FC-10DE-F0BD-E5E0F5328C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45DB9-40D4-6168-BF21-6B569F535B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585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9C69A-6261-939D-2A44-E4C09AE2C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69507D-46A8-78EA-3F3C-C809F2909D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605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A5A241-D170-4003-8EA0-764C44D78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417A44-771C-E1E9-CEE3-B31088D44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9494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C4543-173F-A366-E64F-E4D541717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74BCA-48F1-9EC1-9B28-5CEE88CA4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522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8DEDD-8880-6A5E-B33C-453826003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BAF6D-812B-80B7-BC67-6534E523F3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72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A422-8C07-0E99-482F-B85BB5F76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09375-109A-37D7-4788-BC328512E6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CCD7-4A7C-6434-817A-F91CD52EF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65720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FB401-DCA5-8DFF-A0C3-FF0714E4E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AB9BF-F7E3-FFF7-56F3-9C5DAE5CC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747F5-4979-3628-B36F-7B9ACA5579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68BE0-1CEC-80A4-D894-EA68BDCC61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8C810-0D5F-9B6A-68AA-D24F1A37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467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847CF-6FB8-E652-80F0-F6D7DD2F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733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5245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6A884-A005-F3F1-C053-240949EE9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148C3-8FB7-EE66-BC74-B5AB78BE4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D4D08B-98C6-8218-3A66-94F450DBA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74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FAED3-5E11-98EA-46DE-E3A30FF53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605BF0-F506-6AA6-75D2-1F6AAD7B8D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E8CF6-6F82-A0F0-925B-130672C4D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7226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creativecommons.org/licenses/by/4.0/deed.en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D40246-3FC9-91CA-FE7B-D9C41C7F9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B4D4F8-9DEC-5103-D7D5-72B5A56E0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1251D35-9CD7-2E37-30C6-2E80CEB8FA7F}"/>
              </a:ext>
            </a:extLst>
          </p:cNvPr>
          <p:cNvSpPr txBox="1">
            <a:spLocks/>
          </p:cNvSpPr>
          <p:nvPr userDrawn="1"/>
        </p:nvSpPr>
        <p:spPr>
          <a:xfrm>
            <a:off x="0" y="6546943"/>
            <a:ext cx="12192000" cy="3118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>
                <a:solidFill>
                  <a:srgbClr val="000000"/>
                </a:solidFill>
              </a:rPr>
              <a:t>Except where otherwise noted, this slide file </a:t>
            </a:r>
            <a:r>
              <a:rPr lang="en-US" sz="1000" i="1" dirty="0">
                <a:solidFill>
                  <a:srgbClr val="000000"/>
                </a:solidFill>
              </a:rPr>
              <a:t>Inclusive and Accessible Practices for Synchronous Presentations: Templates </a:t>
            </a:r>
            <a:r>
              <a:rPr lang="en-US" sz="1000" dirty="0">
                <a:solidFill>
                  <a:srgbClr val="000000"/>
                </a:solidFill>
              </a:rPr>
              <a:t>is © University of Technology Sydney and made available under a </a:t>
            </a:r>
            <a:r>
              <a:rPr lang="en-US" sz="1000" dirty="0">
                <a:solidFill>
                  <a:srgbClr val="000000"/>
                </a:solidFill>
                <a:hlinkClick r:id="rId13"/>
              </a:rPr>
              <a:t>CC BY 4.0 International License</a:t>
            </a:r>
            <a:r>
              <a:rPr lang="en-US" sz="1000" dirty="0">
                <a:solidFill>
                  <a:srgbClr val="000000"/>
                </a:solidFill>
              </a:rPr>
              <a:t>.</a:t>
            </a: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241718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express.uts.edu.au/" TargetMode="External"/><Relationship Id="rId2" Type="http://schemas.openxmlformats.org/officeDocument/2006/relationships/hyperlink" Target="https://creativecommons.org/licenses/by/4.0/deed.e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d.Connect@uts.edu.au" TargetMode="External"/><Relationship Id="rId4" Type="http://schemas.openxmlformats.org/officeDocument/2006/relationships/hyperlink" Target="https://educationexpress.uts.edu.au/resources/facilitating-inclusive-synchronous-presentation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usq.pressbooks.pub/diversityandinclusionforoer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F5D29-B487-AD53-CB0D-A1C121353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Inclusive and Accessible Practices for Synchronous Presentations: Templates</a:t>
            </a:r>
            <a:endParaRPr lang="en-AU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74A53BD-9F9D-E570-EA00-097C209E9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479" y="1825625"/>
            <a:ext cx="11065042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100" dirty="0">
                <a:solidFill>
                  <a:srgbClr val="000000"/>
                </a:solidFill>
              </a:rPr>
              <a:t>Except where otherwise noted, this slide file </a:t>
            </a:r>
            <a:r>
              <a:rPr lang="en-US" sz="2100" i="1" dirty="0">
                <a:solidFill>
                  <a:srgbClr val="000000"/>
                </a:solidFill>
              </a:rPr>
              <a:t>Inclusive and Accessible Practices for Synchronous Presentations: Templates </a:t>
            </a:r>
            <a:r>
              <a:rPr lang="en-US" sz="2100" dirty="0">
                <a:solidFill>
                  <a:srgbClr val="000000"/>
                </a:solidFill>
              </a:rPr>
              <a:t>is © University of Technology Sydney and made available under a </a:t>
            </a:r>
            <a:r>
              <a:rPr lang="en-US" sz="2100" dirty="0">
                <a:solidFill>
                  <a:srgbClr val="000000"/>
                </a:solidFill>
                <a:hlinkClick r:id="rId2"/>
              </a:rPr>
              <a:t>CC BY 4.0 International License</a:t>
            </a:r>
            <a:r>
              <a:rPr lang="en-US" sz="2100" dirty="0">
                <a:solidFill>
                  <a:srgbClr val="000000"/>
                </a:solidFill>
              </a:rPr>
              <a:t>. </a:t>
            </a:r>
            <a:r>
              <a:rPr lang="en-US" sz="2100" dirty="0"/>
              <a:t>This means you are welcome to adapt and share it as long as you give attribution to © University of Technology Sydney and indicate if you make any changes.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AU" sz="2100" dirty="0"/>
              <a:t>These slide templates are designed as adaptable support materials and do not include comprehensive inclusivity and accessibility guidelines. They</a:t>
            </a:r>
            <a:r>
              <a:rPr lang="en-US" sz="2100" dirty="0"/>
              <a:t> should be used in conjunction with the recommendations in the </a:t>
            </a:r>
            <a:r>
              <a:rPr lang="en-US" sz="2100" dirty="0">
                <a:hlinkClick r:id="rId3"/>
              </a:rPr>
              <a:t>UTS Education Express</a:t>
            </a:r>
            <a:r>
              <a:rPr lang="en-US" sz="2100" dirty="0"/>
              <a:t> resource </a:t>
            </a:r>
            <a:r>
              <a:rPr lang="en-US" sz="2100" i="1" dirty="0">
                <a:hlinkClick r:id="rId4"/>
              </a:rPr>
              <a:t>Facilitating inclusive synchronous presentations</a:t>
            </a:r>
            <a:r>
              <a:rPr lang="en-AU" sz="2100" i="1" dirty="0"/>
              <a:t>, </a:t>
            </a:r>
            <a:r>
              <a:rPr lang="en-AU" sz="2100" dirty="0"/>
              <a:t>where you can also find a presentation demonstration.</a:t>
            </a:r>
            <a:endParaRPr lang="en-US" sz="2100" dirty="0"/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100" dirty="0"/>
              <a:t>If you have questions or feedback about these templates, contact </a:t>
            </a:r>
            <a:r>
              <a:rPr lang="en-US" sz="2100" dirty="0">
                <a:hlinkClick r:id="rId5"/>
              </a:rPr>
              <a:t>Ed.Connect@uts.edu.au</a:t>
            </a:r>
            <a:r>
              <a:rPr lang="en-US" sz="2100" dirty="0"/>
              <a:t>.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endParaRPr lang="en-AU" sz="2100" dirty="0"/>
          </a:p>
        </p:txBody>
      </p:sp>
    </p:spTree>
    <p:extLst>
      <p:ext uri="{BB962C8B-B14F-4D97-AF65-F5344CB8AC3E}">
        <p14:creationId xmlns:p14="http://schemas.microsoft.com/office/powerpoint/2010/main" val="409073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47189-6331-88FB-5C21-B1EAFE959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D0EA8-5D76-459E-DBF1-4137709E1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527"/>
          </a:xfrm>
        </p:spPr>
        <p:txBody>
          <a:bodyPr>
            <a:normAutofit/>
          </a:bodyPr>
          <a:lstStyle/>
          <a:p>
            <a:r>
              <a:rPr lang="en-US" dirty="0"/>
              <a:t>Event guidelines [template – edit as needed]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F2ECD-DD13-4E44-3FFF-34E824EC1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50" y="1569665"/>
            <a:ext cx="10515350" cy="470311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📽 Session r</a:t>
            </a:r>
            <a:r>
              <a:rPr lang="en-US" sz="2400" kern="1200" dirty="0"/>
              <a:t>ecorded and shared under open license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💬 Live captions and transcription available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▶ Cameras optional – your choice</a:t>
            </a:r>
            <a:endParaRPr lang="en-US" sz="2400" kern="1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🎤 Mute </a:t>
            </a:r>
            <a:r>
              <a:rPr lang="en-US" sz="2400" kern="1200" dirty="0"/>
              <a:t>mic unless speaking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🗨 Use chat anytime for questions and comments</a:t>
            </a:r>
            <a:endParaRPr lang="en-US" sz="2400" kern="12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🔗 Use descriptive titles when sharing links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☕ Take breaks whenever you need to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💡 We are committed to inclusive and accessible practices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📩 Questions or feedback? Contact [email].</a:t>
            </a:r>
          </a:p>
        </p:txBody>
      </p:sp>
    </p:spTree>
    <p:extLst>
      <p:ext uri="{BB962C8B-B14F-4D97-AF65-F5344CB8AC3E}">
        <p14:creationId xmlns:p14="http://schemas.microsoft.com/office/powerpoint/2010/main" val="18858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35418-A29E-DB61-DF49-89526A055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Event chat guidelines [template – edit as needed]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97417-8379-BC8B-C425-B3B00FC67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[to encourage inclusive interaction, open the chat with guidelines like these]</a:t>
            </a:r>
          </a:p>
          <a:p>
            <a:pPr marL="0" indent="0">
              <a:buNone/>
            </a:pPr>
            <a:r>
              <a:rPr lang="en-US" sz="2400" dirty="0"/>
              <a:t>We’re glad to have you in the chat! To keep it inclusive and manageable, try to keep messages short and thoughtful.</a:t>
            </a:r>
          </a:p>
          <a:p>
            <a:pPr marL="0" indent="0">
              <a:buNone/>
            </a:pPr>
            <a:r>
              <a:rPr lang="en-US" sz="2400" dirty="0"/>
              <a:t>If you have online resources to share, please add a descriptive title for the resource to make the link more accessible. </a:t>
            </a:r>
          </a:p>
          <a:p>
            <a:pPr marL="0" indent="0">
              <a:buNone/>
            </a:pPr>
            <a:r>
              <a:rPr lang="en-US" sz="2400" dirty="0"/>
              <a:t>E.g. Enhancing Inclusion, Diversity, Equity and Accessibility (IDEA) in Open Educational Resources (OER) by Nikki Andersen: </a:t>
            </a:r>
            <a:r>
              <a:rPr lang="en-US" sz="2400" dirty="0">
                <a:hlinkClick r:id="rId2"/>
              </a:rPr>
              <a:t>https://usq.pressbooks.pub/diversityandinclusionforoer/</a:t>
            </a:r>
            <a:endParaRPr lang="en-AU" sz="2400" dirty="0"/>
          </a:p>
          <a:p>
            <a:pPr marL="0" indent="0">
              <a:buNone/>
            </a:pP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854398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029F5-A779-796F-1741-7553C0B22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32C71-425A-FCF7-0670-9144F2E35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[include key topics so the audience knows what to expect]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155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8BAF-758D-DA67-855F-8A099AEA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4386"/>
          </a:xfrm>
        </p:spPr>
        <p:txBody>
          <a:bodyPr>
            <a:normAutofit/>
          </a:bodyPr>
          <a:lstStyle/>
          <a:p>
            <a:r>
              <a:rPr lang="en-US" sz="4000" dirty="0"/>
              <a:t>Purpose, audience and takeaway</a:t>
            </a:r>
            <a:endParaRPr lang="en-AU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CD8F8-DB67-26DF-BC7A-2DE1DAD12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9512"/>
            <a:ext cx="10515600" cy="496845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</a:pPr>
            <a:r>
              <a:rPr lang="en-US" dirty="0"/>
              <a:t>Purpose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[what’s this presentation about? why are people here?]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lang="en-AU" dirty="0"/>
              <a:t>Audience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AU" dirty="0"/>
              <a:t>[who is this presentation for?]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200"/>
              </a:spcAft>
              <a:buNone/>
            </a:pPr>
            <a:r>
              <a:rPr lang="en-US" dirty="0"/>
              <a:t>Takeaway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</a:pPr>
            <a:r>
              <a:rPr lang="en-US" dirty="0"/>
              <a:t>[what will the audience gain from attending this presentation?]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498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31CF2-3BEF-8143-834D-11763532E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wrap up [template – edit as needed]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568D2-690A-E552-D8FA-7E739F619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4538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AU" dirty="0"/>
              <a:t>For more information or support after this event: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/>
              <a:t>we will share [a summary of the event/slides/the recording/etc.] [via email/on the website].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/>
              <a:t>explore [websites/resources with descriptive links].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contact [email] if you have any questions or feedback.</a:t>
            </a:r>
            <a:endParaRPr lang="en-AU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73397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701</Words>
  <Application>Microsoft Office PowerPoint</Application>
  <PresentationFormat>Widescreen</PresentationFormat>
  <Paragraphs>51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Inclusive and Accessible Practices for Synchronous Presentations: Templates</vt:lpstr>
      <vt:lpstr>Event guidelines [template – edit as needed]</vt:lpstr>
      <vt:lpstr>Event chat guidelines [template – edit as needed]</vt:lpstr>
      <vt:lpstr>Outline</vt:lpstr>
      <vt:lpstr>Purpose, audience and takeaway</vt:lpstr>
      <vt:lpstr>Event wrap up [template – edit as needed]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Wallace</dc:creator>
  <cp:lastModifiedBy>Jenny Wallace</cp:lastModifiedBy>
  <cp:revision>16</cp:revision>
  <dcterms:created xsi:type="dcterms:W3CDTF">2025-04-23T00:01:50Z</dcterms:created>
  <dcterms:modified xsi:type="dcterms:W3CDTF">2025-05-11T01:00:27Z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1a6c3db-1667-4f49-995a-8b9973972958_Enabled">
    <vt:lpwstr>true</vt:lpwstr>
  </property>
  <property fmtid="{D5CDD505-2E9C-101B-9397-08002B2CF9AE}" pid="3" name="MSIP_Label_51a6c3db-1667-4f49-995a-8b9973972958_SetDate">
    <vt:lpwstr>2025-04-23T04:05:43Z</vt:lpwstr>
  </property>
  <property fmtid="{D5CDD505-2E9C-101B-9397-08002B2CF9AE}" pid="4" name="MSIP_Label_51a6c3db-1667-4f49-995a-8b9973972958_Method">
    <vt:lpwstr>Standard</vt:lpwstr>
  </property>
  <property fmtid="{D5CDD505-2E9C-101B-9397-08002B2CF9AE}" pid="5" name="MSIP_Label_51a6c3db-1667-4f49-995a-8b9973972958_Name">
    <vt:lpwstr>UTS-Internal</vt:lpwstr>
  </property>
  <property fmtid="{D5CDD505-2E9C-101B-9397-08002B2CF9AE}" pid="6" name="MSIP_Label_51a6c3db-1667-4f49-995a-8b9973972958_SiteId">
    <vt:lpwstr>e8911c26-cf9f-4a9c-878e-527807be8791</vt:lpwstr>
  </property>
  <property fmtid="{D5CDD505-2E9C-101B-9397-08002B2CF9AE}" pid="7" name="MSIP_Label_51a6c3db-1667-4f49-995a-8b9973972958_ActionId">
    <vt:lpwstr>269d54ff-99c3-4812-bfc7-5fe8cd26a757</vt:lpwstr>
  </property>
  <property fmtid="{D5CDD505-2E9C-101B-9397-08002B2CF9AE}" pid="8" name="MSIP_Label_51a6c3db-1667-4f49-995a-8b9973972958_ContentBits">
    <vt:lpwstr>0</vt:lpwstr>
  </property>
  <property fmtid="{D5CDD505-2E9C-101B-9397-08002B2CF9AE}" pid="9" name="MSIP_Label_51a6c3db-1667-4f49-995a-8b9973972958_Tag">
    <vt:lpwstr>10, 3, 0, 1</vt:lpwstr>
  </property>
</Properties>
</file>