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72" r:id="rId2"/>
    <p:sldId id="277" r:id="rId3"/>
    <p:sldId id="260" r:id="rId4"/>
    <p:sldId id="269" r:id="rId5"/>
    <p:sldId id="313" r:id="rId6"/>
    <p:sldId id="312" r:id="rId7"/>
    <p:sldId id="271" r:id="rId8"/>
    <p:sldId id="270" r:id="rId9"/>
    <p:sldId id="264" r:id="rId10"/>
    <p:sldId id="265" r:id="rId11"/>
    <p:sldId id="267" r:id="rId12"/>
    <p:sldId id="262" r:id="rId13"/>
    <p:sldId id="27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7621F0B-2B36-947E-E625-40FDB8DF8E50}" name="Katie Duncan" initials="KD" userId="S::katie.duncan@uts.edu.au::20031329-eb85-44e7-8c9b-a40bfc81d279"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EF400"/>
    <a:srgbClr val="FF8C48"/>
    <a:srgbClr val="02BD00"/>
    <a:srgbClr val="A829A6"/>
    <a:srgbClr val="70B1FE"/>
    <a:srgbClr val="000000"/>
    <a:srgbClr val="1560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A9E8C9-283A-4EC6-89F4-BDA40D7C1EFD}" v="410" dt="2025-05-10T05:21:57.799"/>
    <p1510:client id="{A017F4F6-4B40-4388-B2F9-BB776A1C6465}" v="542" dt="2025-05-11T01:23:52.5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48" autoAdjust="0"/>
    <p:restoredTop sz="73806" autoAdjust="0"/>
  </p:normalViewPr>
  <p:slideViewPr>
    <p:cSldViewPr snapToGrid="0">
      <p:cViewPr varScale="1">
        <p:scale>
          <a:sx n="44" d="100"/>
          <a:sy n="44" d="100"/>
        </p:scale>
        <p:origin x="106" y="26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y Wallace" userId="d5d77926-6bce-45f8-9c5d-277365056069" providerId="ADAL" clId="{A017F4F6-4B40-4388-B2F9-BB776A1C6465}"/>
    <pc:docChg chg="undo custSel addSld modSld sldOrd">
      <pc:chgData name="Jenny Wallace" userId="d5d77926-6bce-45f8-9c5d-277365056069" providerId="ADAL" clId="{A017F4F6-4B40-4388-B2F9-BB776A1C6465}" dt="2025-05-11T01:25:41.197" v="1170" actId="20577"/>
      <pc:docMkLst>
        <pc:docMk/>
      </pc:docMkLst>
      <pc:sldChg chg="modSp mod ord modNotesTx">
        <pc:chgData name="Jenny Wallace" userId="d5d77926-6bce-45f8-9c5d-277365056069" providerId="ADAL" clId="{A017F4F6-4B40-4388-B2F9-BB776A1C6465}" dt="2025-05-11T00:52:29.333" v="511" actId="20577"/>
        <pc:sldMkLst>
          <pc:docMk/>
          <pc:sldMk cId="188585599" sldId="260"/>
        </pc:sldMkLst>
        <pc:spChg chg="mod">
          <ac:chgData name="Jenny Wallace" userId="d5d77926-6bce-45f8-9c5d-277365056069" providerId="ADAL" clId="{A017F4F6-4B40-4388-B2F9-BB776A1C6465}" dt="2025-05-11T00:52:29.333" v="511" actId="20577"/>
          <ac:spMkLst>
            <pc:docMk/>
            <pc:sldMk cId="188585599" sldId="260"/>
            <ac:spMk id="3" creationId="{914F2ECD-DD13-4E44-3FFF-34E824EC1C5D}"/>
          </ac:spMkLst>
        </pc:spChg>
      </pc:sldChg>
      <pc:sldChg chg="modSp mod">
        <pc:chgData name="Jenny Wallace" userId="d5d77926-6bce-45f8-9c5d-277365056069" providerId="ADAL" clId="{A017F4F6-4B40-4388-B2F9-BB776A1C6465}" dt="2025-05-10T06:20:23.465" v="7" actId="20577"/>
        <pc:sldMkLst>
          <pc:docMk/>
          <pc:sldMk cId="2007339750" sldId="262"/>
        </pc:sldMkLst>
        <pc:spChg chg="mod">
          <ac:chgData name="Jenny Wallace" userId="d5d77926-6bce-45f8-9c5d-277365056069" providerId="ADAL" clId="{A017F4F6-4B40-4388-B2F9-BB776A1C6465}" dt="2025-05-10T06:20:23.465" v="7" actId="20577"/>
          <ac:spMkLst>
            <pc:docMk/>
            <pc:sldMk cId="2007339750" sldId="262"/>
            <ac:spMk id="3" creationId="{DD8568D2-690A-E552-D8FA-7E739F6199BC}"/>
          </ac:spMkLst>
        </pc:spChg>
      </pc:sldChg>
      <pc:sldChg chg="modSp mod">
        <pc:chgData name="Jenny Wallace" userId="d5d77926-6bce-45f8-9c5d-277365056069" providerId="ADAL" clId="{A017F4F6-4B40-4388-B2F9-BB776A1C6465}" dt="2025-05-10T06:20:12.577" v="4" actId="20577"/>
        <pc:sldMkLst>
          <pc:docMk/>
          <pc:sldMk cId="3696794704" sldId="264"/>
        </pc:sldMkLst>
        <pc:spChg chg="mod">
          <ac:chgData name="Jenny Wallace" userId="d5d77926-6bce-45f8-9c5d-277365056069" providerId="ADAL" clId="{A017F4F6-4B40-4388-B2F9-BB776A1C6465}" dt="2025-05-10T06:20:12.577" v="4" actId="20577"/>
          <ac:spMkLst>
            <pc:docMk/>
            <pc:sldMk cId="3696794704" sldId="264"/>
            <ac:spMk id="4" creationId="{359A994E-DB97-F8F5-362A-079B029DE1C9}"/>
          </ac:spMkLst>
        </pc:spChg>
      </pc:sldChg>
      <pc:sldChg chg="modSp mod">
        <pc:chgData name="Jenny Wallace" userId="d5d77926-6bce-45f8-9c5d-277365056069" providerId="ADAL" clId="{A017F4F6-4B40-4388-B2F9-BB776A1C6465}" dt="2025-05-11T01:25:41.197" v="1170" actId="20577"/>
        <pc:sldMkLst>
          <pc:docMk/>
          <pc:sldMk cId="272915548" sldId="269"/>
        </pc:sldMkLst>
        <pc:spChg chg="mod">
          <ac:chgData name="Jenny Wallace" userId="d5d77926-6bce-45f8-9c5d-277365056069" providerId="ADAL" clId="{A017F4F6-4B40-4388-B2F9-BB776A1C6465}" dt="2025-05-11T01:03:11.308" v="536" actId="14100"/>
          <ac:spMkLst>
            <pc:docMk/>
            <pc:sldMk cId="272915548" sldId="269"/>
            <ac:spMk id="2" creationId="{7BC629D5-05B8-621B-67D3-79F0DFBBA1C4}"/>
          </ac:spMkLst>
        </pc:spChg>
        <pc:spChg chg="mod">
          <ac:chgData name="Jenny Wallace" userId="d5d77926-6bce-45f8-9c5d-277365056069" providerId="ADAL" clId="{A017F4F6-4B40-4388-B2F9-BB776A1C6465}" dt="2025-05-11T01:25:41.197" v="1170" actId="20577"/>
          <ac:spMkLst>
            <pc:docMk/>
            <pc:sldMk cId="272915548" sldId="269"/>
            <ac:spMk id="6" creationId="{47A692A3-26F9-1A9A-B52D-167D435F7658}"/>
          </ac:spMkLst>
        </pc:spChg>
      </pc:sldChg>
      <pc:sldChg chg="modSp mod">
        <pc:chgData name="Jenny Wallace" userId="d5d77926-6bce-45f8-9c5d-277365056069" providerId="ADAL" clId="{A017F4F6-4B40-4388-B2F9-BB776A1C6465}" dt="2025-05-10T06:20:08.880" v="3" actId="20577"/>
        <pc:sldMkLst>
          <pc:docMk/>
          <pc:sldMk cId="3807855131" sldId="270"/>
        </pc:sldMkLst>
        <pc:spChg chg="mod">
          <ac:chgData name="Jenny Wallace" userId="d5d77926-6bce-45f8-9c5d-277365056069" providerId="ADAL" clId="{A017F4F6-4B40-4388-B2F9-BB776A1C6465}" dt="2025-05-10T06:20:08.880" v="3" actId="20577"/>
          <ac:spMkLst>
            <pc:docMk/>
            <pc:sldMk cId="3807855131" sldId="270"/>
            <ac:spMk id="2" creationId="{3D8D1FF9-3483-B588-8BE2-D602906AE074}"/>
          </ac:spMkLst>
        </pc:spChg>
      </pc:sldChg>
      <pc:sldChg chg="modSp mod ord">
        <pc:chgData name="Jenny Wallace" userId="d5d77926-6bce-45f8-9c5d-277365056069" providerId="ADAL" clId="{A017F4F6-4B40-4388-B2F9-BB776A1C6465}" dt="2025-05-11T01:06:37.383" v="567" actId="20577"/>
        <pc:sldMkLst>
          <pc:docMk/>
          <pc:sldMk cId="2062392999" sldId="272"/>
        </pc:sldMkLst>
        <pc:spChg chg="mod">
          <ac:chgData name="Jenny Wallace" userId="d5d77926-6bce-45f8-9c5d-277365056069" providerId="ADAL" clId="{A017F4F6-4B40-4388-B2F9-BB776A1C6465}" dt="2025-05-11T01:06:37.383" v="567" actId="20577"/>
          <ac:spMkLst>
            <pc:docMk/>
            <pc:sldMk cId="2062392999" sldId="272"/>
            <ac:spMk id="6" creationId="{B0CEA377-248B-1013-3176-1AA0F6947BA8}"/>
          </ac:spMkLst>
        </pc:spChg>
      </pc:sldChg>
      <pc:sldChg chg="modSp mod">
        <pc:chgData name="Jenny Wallace" userId="d5d77926-6bce-45f8-9c5d-277365056069" providerId="ADAL" clId="{A017F4F6-4B40-4388-B2F9-BB776A1C6465}" dt="2025-05-10T07:01:48.593" v="304" actId="20577"/>
        <pc:sldMkLst>
          <pc:docMk/>
          <pc:sldMk cId="3298826099" sldId="273"/>
        </pc:sldMkLst>
        <pc:spChg chg="mod">
          <ac:chgData name="Jenny Wallace" userId="d5d77926-6bce-45f8-9c5d-277365056069" providerId="ADAL" clId="{A017F4F6-4B40-4388-B2F9-BB776A1C6465}" dt="2025-05-10T07:01:48.593" v="304" actId="20577"/>
          <ac:spMkLst>
            <pc:docMk/>
            <pc:sldMk cId="3298826099" sldId="273"/>
            <ac:spMk id="3" creationId="{5FE4BA2C-0BF6-8870-FC49-701753291F91}"/>
          </ac:spMkLst>
        </pc:spChg>
      </pc:sldChg>
      <pc:sldChg chg="addSp delSp modSp add mod ord setBg modAnim chgLayout modNotesTx">
        <pc:chgData name="Jenny Wallace" userId="d5d77926-6bce-45f8-9c5d-277365056069" providerId="ADAL" clId="{A017F4F6-4B40-4388-B2F9-BB776A1C6465}" dt="2025-05-11T01:23:52.583" v="1167" actId="403"/>
        <pc:sldMkLst>
          <pc:docMk/>
          <pc:sldMk cId="2235807708" sldId="277"/>
        </pc:sldMkLst>
        <pc:spChg chg="mod ord">
          <ac:chgData name="Jenny Wallace" userId="d5d77926-6bce-45f8-9c5d-277365056069" providerId="ADAL" clId="{A017F4F6-4B40-4388-B2F9-BB776A1C6465}" dt="2025-05-11T01:11:01.368" v="612" actId="20577"/>
          <ac:spMkLst>
            <pc:docMk/>
            <pc:sldMk cId="2235807708" sldId="277"/>
            <ac:spMk id="2" creationId="{8E82D602-6056-5A4B-A164-05BFD5780146}"/>
          </ac:spMkLst>
        </pc:spChg>
        <pc:spChg chg="mod ord">
          <ac:chgData name="Jenny Wallace" userId="d5d77926-6bce-45f8-9c5d-277365056069" providerId="ADAL" clId="{A017F4F6-4B40-4388-B2F9-BB776A1C6465}" dt="2025-05-11T01:23:52.583" v="1167" actId="403"/>
          <ac:spMkLst>
            <pc:docMk/>
            <pc:sldMk cId="2235807708" sldId="277"/>
            <ac:spMk id="3" creationId="{F5508B0C-F204-1D00-27CC-AA260A707B04}"/>
          </ac:spMkLst>
        </pc:spChg>
        <pc:spChg chg="add del mod">
          <ac:chgData name="Jenny Wallace" userId="d5d77926-6bce-45f8-9c5d-277365056069" providerId="ADAL" clId="{A017F4F6-4B40-4388-B2F9-BB776A1C6465}" dt="2025-05-11T01:10:32.946" v="569" actId="6264"/>
          <ac:spMkLst>
            <pc:docMk/>
            <pc:sldMk cId="2235807708" sldId="277"/>
            <ac:spMk id="4" creationId="{44451C67-B2A5-9582-3B1C-B5D051744619}"/>
          </ac:spMkLst>
        </pc:spChg>
        <pc:spChg chg="del">
          <ac:chgData name="Jenny Wallace" userId="d5d77926-6bce-45f8-9c5d-277365056069" providerId="ADAL" clId="{A017F4F6-4B40-4388-B2F9-BB776A1C6465}" dt="2025-05-11T01:12:15.835" v="616" actId="478"/>
          <ac:spMkLst>
            <pc:docMk/>
            <pc:sldMk cId="2235807708" sldId="277"/>
            <ac:spMk id="6" creationId="{ED2C5262-815D-C3E8-FB13-70A03C7856D2}"/>
          </ac:spMkLst>
        </pc:spChg>
        <pc:spChg chg="add del mod">
          <ac:chgData name="Jenny Wallace" userId="d5d77926-6bce-45f8-9c5d-277365056069" providerId="ADAL" clId="{A017F4F6-4B40-4388-B2F9-BB776A1C6465}" dt="2025-05-11T01:10:32.946" v="569" actId="6264"/>
          <ac:spMkLst>
            <pc:docMk/>
            <pc:sldMk cId="2235807708" sldId="277"/>
            <ac:spMk id="7" creationId="{3EC89CF6-B43F-DC16-CF9D-E804549C2E8C}"/>
          </ac:spMkLst>
        </pc:spChg>
        <pc:picChg chg="del">
          <ac:chgData name="Jenny Wallace" userId="d5d77926-6bce-45f8-9c5d-277365056069" providerId="ADAL" clId="{A017F4F6-4B40-4388-B2F9-BB776A1C6465}" dt="2025-05-11T01:10:49.852" v="570" actId="478"/>
          <ac:picMkLst>
            <pc:docMk/>
            <pc:sldMk cId="2235807708" sldId="277"/>
            <ac:picMk id="5" creationId="{65A97DF8-F5E1-DCAC-F4FB-A0F82904A2FE}"/>
          </ac:picMkLst>
        </pc:picChg>
      </pc:sldChg>
      <pc:sldChg chg="add modTransition modNotesTx">
        <pc:chgData name="Jenny Wallace" userId="d5d77926-6bce-45f8-9c5d-277365056069" providerId="ADAL" clId="{A017F4F6-4B40-4388-B2F9-BB776A1C6465}" dt="2025-05-11T00:40:52.714" v="312" actId="20577"/>
        <pc:sldMkLst>
          <pc:docMk/>
          <pc:sldMk cId="434983321" sldId="312"/>
        </pc:sldMkLst>
      </pc:sldChg>
      <pc:sldChg chg="modSp new mod">
        <pc:chgData name="Jenny Wallace" userId="d5d77926-6bce-45f8-9c5d-277365056069" providerId="ADAL" clId="{A017F4F6-4B40-4388-B2F9-BB776A1C6465}" dt="2025-05-11T01:23:42.015" v="1166" actId="6549"/>
        <pc:sldMkLst>
          <pc:docMk/>
          <pc:sldMk cId="2422155783" sldId="313"/>
        </pc:sldMkLst>
        <pc:spChg chg="mod">
          <ac:chgData name="Jenny Wallace" userId="d5d77926-6bce-45f8-9c5d-277365056069" providerId="ADAL" clId="{A017F4F6-4B40-4388-B2F9-BB776A1C6465}" dt="2025-05-11T00:43:28.066" v="320" actId="20577"/>
          <ac:spMkLst>
            <pc:docMk/>
            <pc:sldMk cId="2422155783" sldId="313"/>
            <ac:spMk id="2" creationId="{995029F5-A779-796F-1741-7553C0B22880}"/>
          </ac:spMkLst>
        </pc:spChg>
        <pc:spChg chg="mod">
          <ac:chgData name="Jenny Wallace" userId="d5d77926-6bce-45f8-9c5d-277365056069" providerId="ADAL" clId="{A017F4F6-4B40-4388-B2F9-BB776A1C6465}" dt="2025-05-11T01:23:42.015" v="1166" actId="6549"/>
          <ac:spMkLst>
            <pc:docMk/>
            <pc:sldMk cId="2422155783" sldId="313"/>
            <ac:spMk id="3" creationId="{35232C71-425A-FCF7-0670-9144F2E35A1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A74325C-191F-A173-DBFD-74D225C5609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a:extLst>
              <a:ext uri="{FF2B5EF4-FFF2-40B4-BE49-F238E27FC236}">
                <a16:creationId xmlns:a16="http://schemas.microsoft.com/office/drawing/2014/main" id="{8FDBBB3C-16F1-668B-DCF5-9864533D288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6C1417D-CE34-4856-86A6-63F8C4844A1E}" type="datetimeFigureOut">
              <a:rPr lang="en-AU" smtClean="0"/>
              <a:t>11/05/2025</a:t>
            </a:fld>
            <a:endParaRPr lang="en-AU"/>
          </a:p>
        </p:txBody>
      </p:sp>
      <p:sp>
        <p:nvSpPr>
          <p:cNvPr id="4" name="Footer Placeholder 3">
            <a:extLst>
              <a:ext uri="{FF2B5EF4-FFF2-40B4-BE49-F238E27FC236}">
                <a16:creationId xmlns:a16="http://schemas.microsoft.com/office/drawing/2014/main" id="{E94DAF78-A938-D892-9239-7948A747AD6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a:extLst>
              <a:ext uri="{FF2B5EF4-FFF2-40B4-BE49-F238E27FC236}">
                <a16:creationId xmlns:a16="http://schemas.microsoft.com/office/drawing/2014/main" id="{C0BCED6A-3B73-D678-CABF-B905034B437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22C34E2-B284-4334-B962-1E1221501E14}" type="slidenum">
              <a:rPr lang="en-AU" smtClean="0"/>
              <a:t>‹#›</a:t>
            </a:fld>
            <a:endParaRPr lang="en-AU"/>
          </a:p>
        </p:txBody>
      </p:sp>
    </p:spTree>
    <p:extLst>
      <p:ext uri="{BB962C8B-B14F-4D97-AF65-F5344CB8AC3E}">
        <p14:creationId xmlns:p14="http://schemas.microsoft.com/office/powerpoint/2010/main" val="15197633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EDFCB2-9345-4C19-B319-41797123FFA5}" type="datetimeFigureOut">
              <a:rPr lang="en-AU" smtClean="0"/>
              <a:t>11/05/2025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AB238C-BCD5-4443-B8D1-6534C5B2F1D4}" type="slidenum">
              <a:rPr lang="en-AU" smtClean="0"/>
              <a:t>‹#›</a:t>
            </a:fld>
            <a:endParaRPr lang="en-AU"/>
          </a:p>
        </p:txBody>
      </p:sp>
    </p:spTree>
    <p:extLst>
      <p:ext uri="{BB962C8B-B14F-4D97-AF65-F5344CB8AC3E}">
        <p14:creationId xmlns:p14="http://schemas.microsoft.com/office/powerpoint/2010/main" val="2881561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usq.pressbooks.pub/diversityandinclusionforoer/"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adcet.edu.au/disability-practitioner/your-role/inclusive-and-accessible-events"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everyone.</a:t>
            </a:r>
          </a:p>
          <a:p>
            <a:r>
              <a:rPr lang="en-US" dirty="0"/>
              <a:t>Check audio, slide size and face clear.</a:t>
            </a:r>
          </a:p>
          <a:p>
            <a:r>
              <a:rPr lang="en-US" dirty="0"/>
              <a:t>Image prompt: this gum tree is lit by the morning sun. Its mottled trunk rises and twists towards the bright blue sky. The viewpoint looks up through the treetop, inviting reflection and a sense of connection to Country.</a:t>
            </a:r>
            <a:endParaRPr lang="en-AU" dirty="0"/>
          </a:p>
        </p:txBody>
      </p:sp>
      <p:sp>
        <p:nvSpPr>
          <p:cNvPr id="4" name="Slide Number Placeholder 3"/>
          <p:cNvSpPr>
            <a:spLocks noGrp="1"/>
          </p:cNvSpPr>
          <p:nvPr>
            <p:ph type="sldNum" sz="quarter" idx="5"/>
          </p:nvPr>
        </p:nvSpPr>
        <p:spPr/>
        <p:txBody>
          <a:bodyPr/>
          <a:lstStyle/>
          <a:p>
            <a:fld id="{40AB238C-BCD5-4443-B8D1-6534C5B2F1D4}" type="slidenum">
              <a:rPr lang="en-AU" smtClean="0"/>
              <a:t>1</a:t>
            </a:fld>
            <a:endParaRPr lang="en-AU"/>
          </a:p>
        </p:txBody>
      </p:sp>
    </p:spTree>
    <p:extLst>
      <p:ext uri="{BB962C8B-B14F-4D97-AF65-F5344CB8AC3E}">
        <p14:creationId xmlns:p14="http://schemas.microsoft.com/office/powerpoint/2010/main" val="39828952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Image prompt: This illustration shows six diverse individuals interacting over a video call, each playing a different instrument. It captures inclusive and accessible interaction, where people connect creatively regardless of location or background.</a:t>
            </a:r>
          </a:p>
          <a:p>
            <a:endParaRPr lang="en-US" dirty="0"/>
          </a:p>
          <a:p>
            <a:pPr marL="171450" indent="-171450">
              <a:buFont typeface="Arial" panose="020B0604020202020204" pitchFamily="34" charset="0"/>
              <a:buChar char="•"/>
            </a:pPr>
            <a:r>
              <a:rPr lang="en-US" dirty="0"/>
              <a:t>In a presentation like this, we don’t get heaps of direct interaction between participants</a:t>
            </a:r>
          </a:p>
          <a:p>
            <a:pPr marL="171450" indent="-171450">
              <a:buFont typeface="Arial" panose="020B0604020202020204" pitchFamily="34" charset="0"/>
              <a:buChar char="•"/>
            </a:pPr>
            <a:r>
              <a:rPr lang="en-US" dirty="0"/>
              <a:t>But there is interaction:</a:t>
            </a:r>
          </a:p>
          <a:p>
            <a:pPr marL="628650" lvl="1" indent="-171450">
              <a:buFont typeface="Arial" panose="020B0604020202020204" pitchFamily="34" charset="0"/>
              <a:buChar char="•"/>
            </a:pPr>
            <a:r>
              <a:rPr lang="en-US" dirty="0"/>
              <a:t>Between me and all of you</a:t>
            </a:r>
          </a:p>
          <a:p>
            <a:pPr marL="628650" lvl="1" indent="-171450">
              <a:buFont typeface="Arial" panose="020B0604020202020204" pitchFamily="34" charset="0"/>
              <a:buChar char="•"/>
            </a:pPr>
            <a:r>
              <a:rPr lang="en-US" dirty="0"/>
              <a:t>From you in the chat or verbally, if you choose to ask questions or comment</a:t>
            </a:r>
          </a:p>
          <a:p>
            <a:pPr marL="171450" indent="-171450">
              <a:buFont typeface="Arial" panose="020B0604020202020204" pitchFamily="34" charset="0"/>
              <a:buChar char="•"/>
            </a:pPr>
            <a:r>
              <a:rPr lang="en-US" dirty="0"/>
              <a:t>To support comfortable interaction, I shared some guidelines at the start</a:t>
            </a:r>
          </a:p>
          <a:p>
            <a:pPr marL="628650" lvl="1" indent="-171450">
              <a:buFont typeface="Arial" panose="020B0604020202020204" pitchFamily="34" charset="0"/>
              <a:buChar char="•"/>
            </a:pPr>
            <a:r>
              <a:rPr lang="en-US" dirty="0"/>
              <a:t>These included accessibility aids</a:t>
            </a:r>
          </a:p>
          <a:p>
            <a:pPr marL="628650" lvl="1" indent="-171450">
              <a:buFont typeface="Arial" panose="020B0604020202020204" pitchFamily="34" charset="0"/>
              <a:buChar char="•"/>
            </a:pPr>
            <a:r>
              <a:rPr lang="en-US" dirty="0"/>
              <a:t>And the option to interact verbally or via text</a:t>
            </a:r>
          </a:p>
          <a:p>
            <a:pPr marL="171450" indent="-171450">
              <a:buFont typeface="Arial" panose="020B0604020202020204" pitchFamily="34" charset="0"/>
              <a:buChar char="•"/>
            </a:pPr>
            <a:r>
              <a:rPr lang="en-US" dirty="0"/>
              <a:t>You can also interact in the chat during this session</a:t>
            </a:r>
          </a:p>
          <a:p>
            <a:pPr marL="628650" lvl="1" indent="-171450">
              <a:buFont typeface="Arial" panose="020B0604020202020204" pitchFamily="34" charset="0"/>
              <a:buChar char="•"/>
            </a:pPr>
            <a:r>
              <a:rPr lang="en-US" dirty="0"/>
              <a:t>To support chat accessibility, I shared some advice and examples</a:t>
            </a:r>
          </a:p>
          <a:p>
            <a:pPr marL="628650" lvl="1" indent="-171450">
              <a:buFont typeface="Arial" panose="020B0604020202020204" pitchFamily="34" charset="0"/>
              <a:buChar char="•"/>
            </a:pPr>
            <a:r>
              <a:rPr lang="en-US" dirty="0"/>
              <a:t>Keep in mind: in this kind of presentation, people might not expect much chat</a:t>
            </a:r>
          </a:p>
          <a:p>
            <a:pPr marL="628650" lvl="1" indent="-171450">
              <a:buFont typeface="Arial" panose="020B0604020202020204" pitchFamily="34" charset="0"/>
              <a:buChar char="•"/>
            </a:pPr>
            <a:r>
              <a:rPr lang="en-US" dirty="0"/>
              <a:t>Too much can get overwhelming</a:t>
            </a:r>
          </a:p>
          <a:p>
            <a:pPr marL="171450" indent="-171450">
              <a:buFont typeface="Arial" panose="020B0604020202020204" pitchFamily="34" charset="0"/>
              <a:buChar char="•"/>
            </a:pPr>
            <a:r>
              <a:rPr lang="en-US" dirty="0"/>
              <a:t>The key is setting expectations up front</a:t>
            </a:r>
          </a:p>
          <a:p>
            <a:pPr marL="171450" indent="-171450">
              <a:buFont typeface="Arial" panose="020B0604020202020204" pitchFamily="34" charset="0"/>
              <a:buChar char="•"/>
            </a:pPr>
            <a:r>
              <a:rPr lang="en-US" dirty="0"/>
              <a:t>And having a co-facilitator to help manage the chat if it gets a bit chaotic</a:t>
            </a:r>
            <a:endParaRPr lang="en-AU" dirty="0"/>
          </a:p>
        </p:txBody>
      </p:sp>
      <p:sp>
        <p:nvSpPr>
          <p:cNvPr id="4" name="Slide Number Placeholder 3"/>
          <p:cNvSpPr>
            <a:spLocks noGrp="1"/>
          </p:cNvSpPr>
          <p:nvPr>
            <p:ph type="sldNum" sz="quarter" idx="5"/>
          </p:nvPr>
        </p:nvSpPr>
        <p:spPr/>
        <p:txBody>
          <a:bodyPr/>
          <a:lstStyle/>
          <a:p>
            <a:fld id="{40AB238C-BCD5-4443-B8D1-6534C5B2F1D4}" type="slidenum">
              <a:rPr lang="en-AU" smtClean="0"/>
              <a:t>11</a:t>
            </a:fld>
            <a:endParaRPr lang="en-AU"/>
          </a:p>
        </p:txBody>
      </p:sp>
    </p:spTree>
    <p:extLst>
      <p:ext uri="{BB962C8B-B14F-4D97-AF65-F5344CB8AC3E}">
        <p14:creationId xmlns:p14="http://schemas.microsoft.com/office/powerpoint/2010/main" val="41173725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dirty="0"/>
              <a:t>Thank you for your attention in this presentation. </a:t>
            </a:r>
          </a:p>
          <a:p>
            <a:pPr>
              <a:buNone/>
            </a:pPr>
            <a:r>
              <a:rPr lang="en-US" dirty="0"/>
              <a:t>I hope this demonstration of inclusive and accessible synchronous presentation practices has been engaging and useful.</a:t>
            </a:r>
          </a:p>
          <a:p>
            <a:pPr>
              <a:buNone/>
            </a:pPr>
            <a:r>
              <a:rPr lang="en-US" dirty="0"/>
              <a:t>To recap the key recommendations:</a:t>
            </a:r>
          </a:p>
          <a:p>
            <a:pPr marL="171450" indent="-171450">
              <a:buFont typeface="Arial" panose="020B0604020202020204" pitchFamily="34" charset="0"/>
              <a:buChar char="•"/>
            </a:pPr>
            <a:r>
              <a:rPr lang="en-US" dirty="0"/>
              <a:t>We discussed choosing the right format – online, in person or hybrid, based on audience needs </a:t>
            </a:r>
          </a:p>
          <a:p>
            <a:pPr marL="171450" indent="-171450">
              <a:buFont typeface="Arial" panose="020B0604020202020204" pitchFamily="34" charset="0"/>
              <a:buChar char="•"/>
            </a:pPr>
            <a:r>
              <a:rPr lang="en-US" b="0" i="0" dirty="0">
                <a:solidFill>
                  <a:srgbClr val="FFFFFF"/>
                </a:solidFill>
                <a:effectLst/>
                <a:latin typeface="Segoe UI" panose="020B0502040204020203" pitchFamily="34" charset="0"/>
              </a:rPr>
              <a:t>We talked about planning logistics and technology to ensure accessibility and smooth execution</a:t>
            </a:r>
          </a:p>
          <a:p>
            <a:pPr marL="171450" indent="-171450">
              <a:buFont typeface="Arial" panose="020B0604020202020204" pitchFamily="34" charset="0"/>
              <a:buChar char="•"/>
            </a:pPr>
            <a:r>
              <a:rPr lang="en-US" dirty="0"/>
              <a:t>Additionally, we </a:t>
            </a:r>
            <a:r>
              <a:rPr lang="en-US" dirty="0" err="1"/>
              <a:t>emphasised</a:t>
            </a:r>
            <a:r>
              <a:rPr lang="en-US" dirty="0"/>
              <a:t> the importance of p</a:t>
            </a:r>
            <a:r>
              <a:rPr lang="en-US" b="0" i="0" dirty="0">
                <a:solidFill>
                  <a:srgbClr val="FFFFFF"/>
                </a:solidFill>
                <a:effectLst/>
                <a:latin typeface="Segoe UI" panose="020B0502040204020203" pitchFamily="34" charset="0"/>
              </a:rPr>
              <a:t>roviding accessible resources ahead of time,</a:t>
            </a:r>
            <a:endParaRPr lang="en-US" dirty="0"/>
          </a:p>
          <a:p>
            <a:pPr marL="171450" indent="-171450">
              <a:buFont typeface="Arial" panose="020B0604020202020204" pitchFamily="34" charset="0"/>
              <a:buChar char="•"/>
            </a:pPr>
            <a:r>
              <a:rPr lang="en-US" b="0" i="0" dirty="0">
                <a:solidFill>
                  <a:srgbClr val="FFFFFF"/>
                </a:solidFill>
                <a:effectLst/>
                <a:latin typeface="Segoe UI" panose="020B0502040204020203" pitchFamily="34" charset="0"/>
              </a:rPr>
              <a:t>engaging your audience with clear narration and visible expressions,</a:t>
            </a:r>
            <a:r>
              <a:rPr lang="en-US" dirty="0"/>
              <a:t> </a:t>
            </a:r>
          </a:p>
          <a:p>
            <a:pPr marL="171450" indent="-171450">
              <a:buFont typeface="Arial" panose="020B0604020202020204" pitchFamily="34" charset="0"/>
              <a:buChar char="•"/>
            </a:pPr>
            <a:r>
              <a:rPr lang="en-US" dirty="0"/>
              <a:t>And </a:t>
            </a:r>
            <a:r>
              <a:rPr lang="en-AU" b="0" i="0" dirty="0">
                <a:solidFill>
                  <a:srgbClr val="FFFFFF"/>
                </a:solidFill>
                <a:effectLst/>
                <a:latin typeface="Segoe UI" panose="020B0502040204020203" pitchFamily="34" charset="0"/>
              </a:rPr>
              <a:t>setting clear guidelines for inclusive audience participation</a:t>
            </a:r>
            <a:endParaRPr lang="en-US" dirty="0"/>
          </a:p>
          <a:p>
            <a:pPr marL="0" indent="0">
              <a:buFont typeface="Arial" panose="020B0604020202020204" pitchFamily="34" charset="0"/>
              <a:buNone/>
            </a:pPr>
            <a:r>
              <a:rPr lang="en-US" dirty="0"/>
              <a:t>For any further information or support, you already have the slide file with the links included. </a:t>
            </a:r>
          </a:p>
          <a:p>
            <a:pPr marL="0" indent="0">
              <a:buFont typeface="Arial" panose="020B0604020202020204" pitchFamily="34" charset="0"/>
              <a:buNone/>
            </a:pPr>
            <a:r>
              <a:rPr lang="en-US" dirty="0"/>
              <a:t>We will email you with details of how you can access the recording when we have it ready. </a:t>
            </a:r>
          </a:p>
          <a:p>
            <a:pPr marL="0" indent="0">
              <a:buFont typeface="Arial" panose="020B0604020202020204" pitchFamily="34" charset="0"/>
              <a:buNone/>
            </a:pPr>
            <a:r>
              <a:rPr lang="en-US" dirty="0"/>
              <a:t>Please feel free to reach out to Ed.Connect@uts.edu.au with any questions or feedback you may have. </a:t>
            </a:r>
          </a:p>
          <a:p>
            <a:pPr marL="0" indent="0">
              <a:buFont typeface="Arial" panose="020B0604020202020204" pitchFamily="34" charset="0"/>
              <a:buNone/>
            </a:pPr>
            <a:r>
              <a:rPr lang="en-US" dirty="0"/>
              <a:t>Thanks again! I’ll now pause for some questions.</a:t>
            </a:r>
            <a:endParaRPr lang="en-AU" dirty="0"/>
          </a:p>
        </p:txBody>
      </p:sp>
      <p:sp>
        <p:nvSpPr>
          <p:cNvPr id="4" name="Slide Number Placeholder 3"/>
          <p:cNvSpPr>
            <a:spLocks noGrp="1"/>
          </p:cNvSpPr>
          <p:nvPr>
            <p:ph type="sldNum" sz="quarter" idx="5"/>
          </p:nvPr>
        </p:nvSpPr>
        <p:spPr/>
        <p:txBody>
          <a:bodyPr/>
          <a:lstStyle/>
          <a:p>
            <a:fld id="{40AB238C-BCD5-4443-B8D1-6534C5B2F1D4}" type="slidenum">
              <a:rPr lang="en-AU" smtClean="0"/>
              <a:t>12</a:t>
            </a:fld>
            <a:endParaRPr lang="en-AU"/>
          </a:p>
        </p:txBody>
      </p:sp>
    </p:spTree>
    <p:extLst>
      <p:ext uri="{BB962C8B-B14F-4D97-AF65-F5344CB8AC3E}">
        <p14:creationId xmlns:p14="http://schemas.microsoft.com/office/powerpoint/2010/main" val="2189834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Bef>
                <a:spcPts val="0"/>
              </a:spcBef>
              <a:spcAft>
                <a:spcPts val="1200"/>
              </a:spcAft>
            </a:pPr>
            <a:r>
              <a:rPr lang="en-US" sz="1200" dirty="0"/>
              <a:t>Following that Acknowledgement of Country, I want to take a moment to acknowledge my own position in relation to this work…</a:t>
            </a:r>
            <a:br>
              <a:rPr lang="en-US" sz="1200" dirty="0"/>
            </a:br>
            <a:r>
              <a:rPr lang="en-US" sz="1200" dirty="0"/>
              <a:t>I’m a White woman and a British settler in Australia living on the unceded lands of the Gadigal of the Eora Nation. </a:t>
            </a:r>
          </a:p>
          <a:p>
            <a:pPr>
              <a:lnSpc>
                <a:spcPct val="100000"/>
              </a:lnSpc>
              <a:spcBef>
                <a:spcPts val="0"/>
              </a:spcBef>
              <a:spcAft>
                <a:spcPts val="1200"/>
              </a:spcAft>
            </a:pPr>
            <a:r>
              <a:rPr lang="en-US" sz="1200" dirty="0"/>
              <a:t>My background is in education and English language teaching  - fields that have played a significant role in </a:t>
            </a:r>
            <a:r>
              <a:rPr lang="en-US" sz="1200" dirty="0" err="1"/>
              <a:t>colonisation</a:t>
            </a:r>
            <a:r>
              <a:rPr lang="en-US" sz="1200" dirty="0"/>
              <a:t> and inequity. I acknowledge the ways these systems have shaped my own privilege and professional identity.</a:t>
            </a:r>
          </a:p>
          <a:p>
            <a:pPr>
              <a:lnSpc>
                <a:spcPct val="100000"/>
              </a:lnSpc>
              <a:spcBef>
                <a:spcPts val="0"/>
              </a:spcBef>
              <a:spcAft>
                <a:spcPts val="1200"/>
              </a:spcAft>
            </a:pPr>
            <a:r>
              <a:rPr lang="en-US" sz="1200" dirty="0"/>
              <a:t>I aim to practice accountability by listening deeply, unlearning where needed and supporting more equitable, inclusive and accessible approaches in my work. I am guided by the people I work with, and I’m committed to doing this work as relationally and responsibly as I can</a:t>
            </a:r>
            <a:endParaRPr lang="en-AU" sz="1200" dirty="0"/>
          </a:p>
        </p:txBody>
      </p:sp>
      <p:sp>
        <p:nvSpPr>
          <p:cNvPr id="4" name="Slide Number Placeholder 3"/>
          <p:cNvSpPr>
            <a:spLocks noGrp="1"/>
          </p:cNvSpPr>
          <p:nvPr>
            <p:ph type="sldNum" sz="quarter" idx="5"/>
          </p:nvPr>
        </p:nvSpPr>
        <p:spPr/>
        <p:txBody>
          <a:bodyPr/>
          <a:lstStyle/>
          <a:p>
            <a:fld id="{80D2EB2E-999C-48CF-BDEC-169E9FDBEF2A}" type="slidenum">
              <a:rPr lang="en-AU" smtClean="0"/>
              <a:t>2</a:t>
            </a:fld>
            <a:endParaRPr lang="en-AU"/>
          </a:p>
        </p:txBody>
      </p:sp>
    </p:spTree>
    <p:extLst>
      <p:ext uri="{BB962C8B-B14F-4D97-AF65-F5344CB8AC3E}">
        <p14:creationId xmlns:p14="http://schemas.microsoft.com/office/powerpoint/2010/main" val="19251055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457E8F-9A88-2923-6A31-173813062D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E9DA43-724A-D9C7-D3BA-F9B6FDAE15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EB713B-04AA-9331-0BB3-97710CA8B338}"/>
              </a:ext>
            </a:extLst>
          </p:cNvPr>
          <p:cNvSpPr>
            <a:spLocks noGrp="1"/>
          </p:cNvSpPr>
          <p:nvPr>
            <p:ph type="body" idx="1"/>
          </p:nvPr>
        </p:nvSpPr>
        <p:spPr/>
        <p:txBody>
          <a:bodyPr/>
          <a:lstStyle/>
          <a:p>
            <a:pPr>
              <a:buNone/>
            </a:pPr>
            <a:r>
              <a:rPr lang="en-US" dirty="0"/>
              <a:t>Notes:</a:t>
            </a:r>
          </a:p>
          <a:p>
            <a:pPr>
              <a:buNone/>
            </a:pPr>
            <a:r>
              <a:rPr lang="en-US" dirty="0"/>
              <a:t>Event guidelines make expectations clear for all attendees and hopefully ensure a smooth and inclusive experience for all participants. Here are the guidelines for our presentation today.</a:t>
            </a:r>
          </a:p>
          <a:p>
            <a:pPr marL="171450" indent="-171450">
              <a:buFont typeface="Arial" panose="020B0604020202020204" pitchFamily="34" charset="0"/>
              <a:buChar char="•"/>
            </a:pPr>
            <a:r>
              <a:rPr lang="en-US" dirty="0"/>
              <a:t>recording today’s presentation and publishing the video under a Creative Commons Attribution </a:t>
            </a:r>
            <a:r>
              <a:rPr lang="en-US" dirty="0" err="1"/>
              <a:t>NonCommercial</a:t>
            </a:r>
            <a:r>
              <a:rPr lang="en-US" dirty="0"/>
              <a:t> </a:t>
            </a:r>
            <a:r>
              <a:rPr lang="en-US" dirty="0" err="1"/>
              <a:t>ShareAlike</a:t>
            </a:r>
            <a:r>
              <a:rPr lang="en-US" dirty="0"/>
              <a:t> License.</a:t>
            </a:r>
          </a:p>
          <a:p>
            <a:pPr marL="628650" lvl="1" indent="-171450">
              <a:buFont typeface="Arial" panose="020B0604020202020204" pitchFamily="34" charset="0"/>
              <a:buChar char="•"/>
            </a:pPr>
            <a:r>
              <a:rPr lang="en-US" dirty="0"/>
              <a:t>check presentation slide file for further info about video license, slide deck license, and credit, attributions and licenses for all artists and artwork</a:t>
            </a:r>
          </a:p>
          <a:p>
            <a:pPr marL="171450" indent="-171450">
              <a:buFont typeface="Arial" panose="020B0604020202020204" pitchFamily="34" charset="0"/>
              <a:buChar char="•"/>
            </a:pPr>
            <a:r>
              <a:rPr lang="en-US" dirty="0"/>
              <a:t>Captioning and transcription available and enable captions if you like</a:t>
            </a:r>
          </a:p>
          <a:p>
            <a:pPr marL="171450" indent="-171450">
              <a:buFont typeface="Arial" panose="020B0604020202020204" pitchFamily="34" charset="0"/>
              <a:buChar char="•"/>
            </a:pPr>
            <a:r>
              <a:rPr lang="en-US" dirty="0"/>
              <a:t>recording today – maybe keep video off but maybe switch back on if you ask a question verbally, so other attendees can see your face</a:t>
            </a:r>
          </a:p>
          <a:p>
            <a:pPr marL="171450" indent="-171450">
              <a:buFont typeface="Arial" panose="020B0604020202020204" pitchFamily="34" charset="0"/>
              <a:buChar char="•"/>
            </a:pPr>
            <a:r>
              <a:rPr lang="en-US" dirty="0"/>
              <a:t>keep microphone muted until I pause for questions to </a:t>
            </a:r>
            <a:r>
              <a:rPr lang="en-US" dirty="0" err="1"/>
              <a:t>minimise</a:t>
            </a:r>
            <a:r>
              <a:rPr lang="en-US" dirty="0"/>
              <a:t> distractions. </a:t>
            </a:r>
          </a:p>
          <a:p>
            <a:pPr marL="628650" lvl="1" indent="-171450">
              <a:buFont typeface="Arial" panose="020B0604020202020204" pitchFamily="34" charset="0"/>
              <a:buChar char="•"/>
            </a:pPr>
            <a:r>
              <a:rPr lang="en-US" dirty="0"/>
              <a:t>ask questions verbally at those times.</a:t>
            </a:r>
          </a:p>
          <a:p>
            <a:pPr marL="171450" indent="-171450">
              <a:buFont typeface="Arial" panose="020B0604020202020204" pitchFamily="34" charset="0"/>
              <a:buChar char="•"/>
            </a:pPr>
            <a:r>
              <a:rPr lang="en-US" dirty="0"/>
              <a:t>welcome to type questions and comments into the chat if preferred. No interaction required in today’s session</a:t>
            </a:r>
          </a:p>
          <a:p>
            <a:pPr marL="171450" indent="-171450">
              <a:buFont typeface="Arial" panose="020B0604020202020204" pitchFamily="34" charset="0"/>
              <a:buChar char="•"/>
            </a:pPr>
            <a:r>
              <a:rPr lang="en-US" dirty="0"/>
              <a:t>if you share links in the chat, label for clarity for everyone here and anyone catching up on the chat after this presentation. </a:t>
            </a:r>
          </a:p>
          <a:p>
            <a:pPr marL="628650" lvl="1" indent="-171450">
              <a:buFont typeface="Arial" panose="020B0604020202020204" pitchFamily="34" charset="0"/>
              <a:buChar char="•"/>
            </a:pPr>
            <a:r>
              <a:rPr lang="en-US" dirty="0"/>
              <a:t>I’ve just typed an example into the chat.</a:t>
            </a:r>
          </a:p>
          <a:p>
            <a:pPr marL="171450" lvl="0" indent="-171450">
              <a:buFont typeface="Arial" panose="020B0604020202020204" pitchFamily="34" charset="0"/>
              <a:buChar char="•"/>
            </a:pPr>
            <a:r>
              <a:rPr lang="en-US" dirty="0"/>
              <a:t>Please take breaks whenever you need to</a:t>
            </a:r>
          </a:p>
          <a:p>
            <a:pPr marL="0" indent="0">
              <a:buFont typeface="Arial" panose="020B0604020202020204" pitchFamily="34" charset="0"/>
              <a:buNone/>
            </a:pPr>
            <a:r>
              <a:rPr lang="en-US" dirty="0"/>
              <a:t>If questions or feedback, reach out to Ed.Connect@uts.edu.au.</a:t>
            </a:r>
          </a:p>
          <a:p>
            <a:br>
              <a:rPr lang="en-US" dirty="0"/>
            </a:br>
            <a:r>
              <a:rPr lang="en-US" dirty="0"/>
              <a:t>Paste into the chat:</a:t>
            </a:r>
            <a:br>
              <a:rPr lang="en-US" dirty="0"/>
            </a:br>
            <a:r>
              <a:rPr lang="en-US" sz="1200" dirty="0"/>
              <a:t>We’re glad to have you in the chat! To keep it inclusive and manageable, try to keep messages short and thoughtful.</a:t>
            </a:r>
          </a:p>
          <a:p>
            <a:pPr marL="0" indent="0">
              <a:buNone/>
            </a:pPr>
            <a:r>
              <a:rPr lang="en-US" sz="1200" dirty="0"/>
              <a:t>If you have online resources to share, please add a descriptive title for the resource to make the link more accessible. </a:t>
            </a:r>
          </a:p>
          <a:p>
            <a:pPr marL="0" indent="0">
              <a:buNone/>
            </a:pPr>
            <a:r>
              <a:rPr lang="en-US" sz="1200" dirty="0"/>
              <a:t>E.g. Enhancing Inclusion, Diversity, Equity and Accessibility (IDEA) in Open Educational Resources (OER) by Nikki Andersen: </a:t>
            </a:r>
            <a:r>
              <a:rPr lang="en-US" sz="1200" dirty="0">
                <a:hlinkClick r:id="rId3"/>
              </a:rPr>
              <a:t>https://usq.pressbooks.pub/diversityandinclusionforoer/</a:t>
            </a:r>
            <a:endParaRPr lang="en-US" dirty="0"/>
          </a:p>
        </p:txBody>
      </p:sp>
      <p:sp>
        <p:nvSpPr>
          <p:cNvPr id="4" name="Slide Number Placeholder 3">
            <a:extLst>
              <a:ext uri="{FF2B5EF4-FFF2-40B4-BE49-F238E27FC236}">
                <a16:creationId xmlns:a16="http://schemas.microsoft.com/office/drawing/2014/main" id="{AF726D35-C5C3-7118-AC99-E1AD4864E68C}"/>
              </a:ext>
            </a:extLst>
          </p:cNvPr>
          <p:cNvSpPr>
            <a:spLocks noGrp="1"/>
          </p:cNvSpPr>
          <p:nvPr>
            <p:ph type="sldNum" sz="quarter" idx="5"/>
          </p:nvPr>
        </p:nvSpPr>
        <p:spPr/>
        <p:txBody>
          <a:bodyPr/>
          <a:lstStyle/>
          <a:p>
            <a:fld id="{40AB238C-BCD5-4443-B8D1-6534C5B2F1D4}" type="slidenum">
              <a:rPr lang="en-AU" smtClean="0"/>
              <a:t>3</a:t>
            </a:fld>
            <a:endParaRPr lang="en-AU"/>
          </a:p>
        </p:txBody>
      </p:sp>
    </p:spTree>
    <p:extLst>
      <p:ext uri="{BB962C8B-B14F-4D97-AF65-F5344CB8AC3E}">
        <p14:creationId xmlns:p14="http://schemas.microsoft.com/office/powerpoint/2010/main" val="13520653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Image prompt: This visual captures a key idea behind inclusive practice in live presentations: dialogue. It shows overlapping speech bubbles of different shapes and </a:t>
            </a:r>
            <a:r>
              <a:rPr lang="en-US" dirty="0" err="1"/>
              <a:t>colours</a:t>
            </a:r>
            <a:r>
              <a:rPr lang="en-US" dirty="0"/>
              <a:t>, suggesting that inclusivity is built through many voices and perspectives coming together—not through a single polished delivery, but through interaction, feedback, and presence. </a:t>
            </a:r>
          </a:p>
          <a:p>
            <a:endParaRPr lang="en-US" dirty="0"/>
          </a:p>
          <a:p>
            <a:pPr marL="171450" indent="-171450">
              <a:buFont typeface="Arial" panose="020B0604020202020204" pitchFamily="34" charset="0"/>
              <a:buChar char="•"/>
            </a:pPr>
            <a:r>
              <a:rPr lang="en-US" dirty="0"/>
              <a:t>hoping to achieve in this presentation on inclusive and accessible practices for synchronous presentations – an explanation and also live demo of the practices.</a:t>
            </a:r>
          </a:p>
          <a:p>
            <a:pPr marL="171450" indent="-171450">
              <a:buFont typeface="Arial" panose="020B0604020202020204" pitchFamily="34" charset="0"/>
              <a:buChar char="•"/>
            </a:pPr>
            <a:r>
              <a:rPr lang="en-US" dirty="0"/>
              <a:t>Synchronous presentations: talks, lectures, demonstrations, speeches that offer attendees immediate engagement in real time. </a:t>
            </a:r>
          </a:p>
          <a:p>
            <a:pPr marL="171450" indent="-171450">
              <a:buFont typeface="Arial" panose="020B0604020202020204" pitchFamily="34" charset="0"/>
              <a:buChar char="•"/>
            </a:pPr>
            <a:r>
              <a:rPr lang="en-US" dirty="0"/>
              <a:t>Require thoughtful planning and inclusive presentation practices to reduce physical and communicative barriers to participation, ensuring all audience members can follow along. </a:t>
            </a:r>
          </a:p>
          <a:p>
            <a:pPr marL="171450" indent="-171450">
              <a:buFont typeface="Arial" panose="020B0604020202020204" pitchFamily="34" charset="0"/>
              <a:buChar char="•"/>
            </a:pPr>
            <a:r>
              <a:rPr lang="en-US" dirty="0"/>
              <a:t>Audience members = people with physical/ intellectual disability, people with low/ no vision, people who are hard of hearing/ deaf, or neurodivergent people</a:t>
            </a:r>
          </a:p>
          <a:p>
            <a:pPr marL="171450" indent="-171450">
              <a:buFont typeface="Arial" panose="020B0604020202020204" pitchFamily="34" charset="0"/>
              <a:buChar char="•"/>
            </a:pPr>
            <a:r>
              <a:rPr lang="en-US" dirty="0"/>
              <a:t>practices = format, logistics and technology, resources and materials, verbal and non-verbal delivery and supporting interaction.</a:t>
            </a:r>
            <a:endParaRPr lang="en-AU" dirty="0"/>
          </a:p>
        </p:txBody>
      </p:sp>
      <p:sp>
        <p:nvSpPr>
          <p:cNvPr id="4" name="Slide Number Placeholder 3"/>
          <p:cNvSpPr>
            <a:spLocks noGrp="1"/>
          </p:cNvSpPr>
          <p:nvPr>
            <p:ph type="sldNum" sz="quarter" idx="5"/>
          </p:nvPr>
        </p:nvSpPr>
        <p:spPr/>
        <p:txBody>
          <a:bodyPr/>
          <a:lstStyle/>
          <a:p>
            <a:fld id="{40AB238C-BCD5-4443-B8D1-6534C5B2F1D4}" type="slidenum">
              <a:rPr lang="en-AU" smtClean="0"/>
              <a:t>4</a:t>
            </a:fld>
            <a:endParaRPr lang="en-AU"/>
          </a:p>
        </p:txBody>
      </p:sp>
    </p:spTree>
    <p:extLst>
      <p:ext uri="{BB962C8B-B14F-4D97-AF65-F5344CB8AC3E}">
        <p14:creationId xmlns:p14="http://schemas.microsoft.com/office/powerpoint/2010/main" val="34507391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First of all, why are you here? </a:t>
            </a:r>
          </a:p>
          <a:p>
            <a:pPr marL="628650" lvl="1" indent="-171450">
              <a:buFont typeface="Arial" panose="020B0604020202020204" pitchFamily="34" charset="0"/>
              <a:buChar char="•"/>
            </a:pPr>
            <a:r>
              <a:rPr lang="en-US" dirty="0"/>
              <a:t>you're someone who gives presentations—maybe regularly, maybe occasionally. Could be online, in-person, hybrid</a:t>
            </a:r>
          </a:p>
          <a:p>
            <a:pPr marL="628650" lvl="1" indent="-171450">
              <a:buFont typeface="Arial" panose="020B0604020202020204" pitchFamily="34" charset="0"/>
              <a:buChar char="•"/>
            </a:pPr>
            <a:r>
              <a:rPr lang="en-US" dirty="0"/>
              <a:t>probably doing this in a teaching or educational setting, but these tips work anywhere people talk to other people in real time</a:t>
            </a:r>
          </a:p>
          <a:p>
            <a:pPr marL="628650" lvl="1" indent="-171450">
              <a:buFont typeface="Arial" panose="020B0604020202020204" pitchFamily="34" charset="0"/>
              <a:buChar char="•"/>
            </a:pPr>
            <a:r>
              <a:rPr lang="en-US" dirty="0"/>
              <a:t>Someone who wants their presentations to be more inclusive and accessible, but is maybe lacking time, resources or clear how-to guides</a:t>
            </a:r>
          </a:p>
          <a:p>
            <a:pPr marL="171450" indent="-171450">
              <a:buFont typeface="Arial" panose="020B0604020202020204" pitchFamily="34" charset="0"/>
              <a:buChar char="•"/>
            </a:pPr>
            <a:r>
              <a:rPr lang="en-US" dirty="0"/>
              <a:t>So what is this presentation?</a:t>
            </a:r>
          </a:p>
          <a:p>
            <a:pPr marL="628650" lvl="1" indent="-171450">
              <a:buFont typeface="Arial" panose="020B0604020202020204" pitchFamily="34" charset="0"/>
              <a:buChar char="•"/>
            </a:pPr>
            <a:r>
              <a:rPr lang="en-US" dirty="0"/>
              <a:t>Quick-start kit – lots of these strategies are high impact things you can start doing straight away</a:t>
            </a:r>
          </a:p>
          <a:p>
            <a:pPr marL="628650" lvl="1" indent="-171450">
              <a:buFont typeface="Arial" panose="020B0604020202020204" pitchFamily="34" charset="0"/>
              <a:buChar char="•"/>
            </a:pPr>
            <a:r>
              <a:rPr lang="en-US" dirty="0"/>
              <a:t>Designed for people presenting to any audience, because you can’t tell what people’s access needs are just by looking or listening. Build accessibility in by default</a:t>
            </a:r>
          </a:p>
          <a:p>
            <a:pPr marL="628650" lvl="1" indent="-171450">
              <a:buFont typeface="Arial" panose="020B0604020202020204" pitchFamily="34" charset="0"/>
              <a:buChar char="•"/>
            </a:pPr>
            <a:r>
              <a:rPr lang="en-US" dirty="0"/>
              <a:t>In that spirit we’re aiming for progress over perfection – taking any steps you can is still meaningful</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Live demo – I’m modelling these practices. I won’t be perfect, but that’s how a live presentation goes</a:t>
            </a:r>
          </a:p>
          <a:p>
            <a:pPr marL="171450" lvl="0" indent="-171450">
              <a:buFont typeface="Arial" panose="020B0604020202020204" pitchFamily="34" charset="0"/>
              <a:buChar char="•"/>
            </a:pPr>
            <a:r>
              <a:rPr lang="en-US" dirty="0"/>
              <a:t>But what this isn’t, is</a:t>
            </a:r>
          </a:p>
          <a:p>
            <a:pPr marL="628650" lvl="1" indent="-171450">
              <a:buFont typeface="Arial" panose="020B0604020202020204" pitchFamily="34" charset="0"/>
              <a:buChar char="•"/>
            </a:pPr>
            <a:r>
              <a:rPr lang="en-US" dirty="0"/>
              <a:t>A comprehensive guide to inclusivity and accessibility. I won’t be covering every situation or all aspects of being inclusive and accessible. I’ve included a link in the slide to some excellent comprehensive resources on the Australian Disability Clearinghouse for Education and Training website. Also in chat</a:t>
            </a:r>
          </a:p>
          <a:p>
            <a:pPr marL="628650" lvl="1" indent="-171450">
              <a:buFont typeface="Arial" panose="020B0604020202020204" pitchFamily="34" charset="0"/>
              <a:buChar char="•"/>
            </a:pPr>
            <a:r>
              <a:rPr lang="en-US" dirty="0"/>
              <a:t>Australian Disability Clearinghouse for Education and Training: </a:t>
            </a:r>
            <a:r>
              <a:rPr lang="en-AU" dirty="0">
                <a:hlinkClick r:id="rId3"/>
              </a:rPr>
              <a:t>https://www.adcet.edu.au/disability-practitioner/your-role/inclusive-and-accessible-events</a:t>
            </a:r>
            <a:endParaRPr lang="en-US" dirty="0"/>
          </a:p>
          <a:p>
            <a:pPr marL="628650" lvl="1" indent="-171450">
              <a:buFont typeface="Arial" panose="020B0604020202020204" pitchFamily="34" charset="0"/>
              <a:buChar char="•"/>
            </a:pPr>
            <a:r>
              <a:rPr lang="en-US" dirty="0"/>
              <a:t>A one-size-fits-all blueprint. Please adapt this based on your context, content and audience</a:t>
            </a:r>
          </a:p>
          <a:p>
            <a:pPr marL="171450" lvl="0" indent="-171450">
              <a:buFont typeface="Arial" panose="020B0604020202020204" pitchFamily="34" charset="0"/>
              <a:buChar char="•"/>
            </a:pPr>
            <a:r>
              <a:rPr lang="en-US" dirty="0"/>
              <a:t>Takeaway:</a:t>
            </a:r>
          </a:p>
          <a:p>
            <a:pPr marL="628650" lvl="1" indent="-171450">
              <a:buFont typeface="Arial" panose="020B0604020202020204" pitchFamily="34" charset="0"/>
              <a:buChar char="•"/>
            </a:pPr>
            <a:r>
              <a:rPr lang="en-US" dirty="0"/>
              <a:t>Key tips</a:t>
            </a:r>
          </a:p>
        </p:txBody>
      </p:sp>
      <p:sp>
        <p:nvSpPr>
          <p:cNvPr id="4" name="Slide Number Placeholder 3"/>
          <p:cNvSpPr>
            <a:spLocks noGrp="1"/>
          </p:cNvSpPr>
          <p:nvPr>
            <p:ph type="sldNum" sz="quarter" idx="5"/>
          </p:nvPr>
        </p:nvSpPr>
        <p:spPr/>
        <p:txBody>
          <a:bodyPr/>
          <a:lstStyle/>
          <a:p>
            <a:fld id="{40AB238C-BCD5-4443-B8D1-6534C5B2F1D4}" type="slidenum">
              <a:rPr lang="en-AU" smtClean="0"/>
              <a:t>6</a:t>
            </a:fld>
            <a:endParaRPr lang="en-AU"/>
          </a:p>
        </p:txBody>
      </p:sp>
    </p:spTree>
    <p:extLst>
      <p:ext uri="{BB962C8B-B14F-4D97-AF65-F5344CB8AC3E}">
        <p14:creationId xmlns:p14="http://schemas.microsoft.com/office/powerpoint/2010/main" val="32329407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dirty="0"/>
              <a:t>Image prompt: Maybe this image is you right now! In it, we see a person lying comfortably at home, engaged in an online presentation on their laptop. The warm glow around them contrasts with the dark surroundings, </a:t>
            </a:r>
            <a:r>
              <a:rPr lang="en-US" dirty="0" err="1"/>
              <a:t>symbolising</a:t>
            </a:r>
            <a:r>
              <a:rPr lang="en-US" dirty="0"/>
              <a:t> the accessibility and intimacy that online presentations can offer. </a:t>
            </a:r>
          </a:p>
          <a:p>
            <a:pPr>
              <a:buNone/>
            </a:pPr>
            <a:endParaRPr lang="en-US" dirty="0"/>
          </a:p>
          <a:p>
            <a:pPr>
              <a:buNone/>
            </a:pPr>
            <a:r>
              <a:rPr lang="en-US" dirty="0"/>
              <a:t>Different presentation formats come with unique facilitation needs that can significantly impact engagement and effectiveness. </a:t>
            </a:r>
          </a:p>
          <a:p>
            <a:pPr marL="171450" indent="-171450">
              <a:buFont typeface="Arial" panose="020B0604020202020204" pitchFamily="34" charset="0"/>
              <a:buChar char="•"/>
            </a:pPr>
            <a:r>
              <a:rPr lang="en-US" dirty="0"/>
              <a:t>Online presentations eliminate the need for travel, making them convenient and easily recorded. Regardless of location, mobility, or circumstance, online presentations allow everyone to participate and feel included. </a:t>
            </a:r>
          </a:p>
          <a:p>
            <a:pPr marL="628650" lvl="1" indent="-171450">
              <a:buFont typeface="Arial" panose="020B0604020202020204" pitchFamily="34" charset="0"/>
              <a:buChar char="•"/>
            </a:pPr>
            <a:r>
              <a:rPr lang="en-US" dirty="0"/>
              <a:t>Right now, you are probably watching a recording of this live presentation that was made much easier by the event being online!</a:t>
            </a:r>
          </a:p>
          <a:p>
            <a:pPr marL="171450" indent="-171450">
              <a:buFont typeface="Arial" panose="020B0604020202020204" pitchFamily="34" charset="0"/>
              <a:buChar char="•"/>
            </a:pPr>
            <a:r>
              <a:rPr lang="en-US" dirty="0"/>
              <a:t>In-person presentations foster networking and create a shared experience, which can enhance connection and collaboration, but can be inaccessible for some</a:t>
            </a:r>
          </a:p>
          <a:p>
            <a:pPr marL="171450" indent="-171450">
              <a:buFont typeface="Arial" panose="020B0604020202020204" pitchFamily="34" charset="0"/>
              <a:buChar char="•"/>
            </a:pPr>
            <a:r>
              <a:rPr lang="en-US" dirty="0"/>
              <a:t>Hybrid formats can offer flexibility, but they require meticulous planning to ensure that both in-person and remote participants feel included and engaged.</a:t>
            </a:r>
            <a:endParaRPr lang="en-AU" dirty="0"/>
          </a:p>
        </p:txBody>
      </p:sp>
      <p:sp>
        <p:nvSpPr>
          <p:cNvPr id="4" name="Slide Number Placeholder 3"/>
          <p:cNvSpPr>
            <a:spLocks noGrp="1"/>
          </p:cNvSpPr>
          <p:nvPr>
            <p:ph type="sldNum" sz="quarter" idx="5"/>
          </p:nvPr>
        </p:nvSpPr>
        <p:spPr/>
        <p:txBody>
          <a:bodyPr/>
          <a:lstStyle/>
          <a:p>
            <a:fld id="{40AB238C-BCD5-4443-B8D1-6534C5B2F1D4}" type="slidenum">
              <a:rPr lang="en-AU" smtClean="0"/>
              <a:t>7</a:t>
            </a:fld>
            <a:endParaRPr lang="en-AU"/>
          </a:p>
        </p:txBody>
      </p:sp>
    </p:spTree>
    <p:extLst>
      <p:ext uri="{BB962C8B-B14F-4D97-AF65-F5344CB8AC3E}">
        <p14:creationId xmlns:p14="http://schemas.microsoft.com/office/powerpoint/2010/main" val="9491674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dirty="0"/>
              <a:t>Image prompt: This image shows two pairs of silhouette figures with their arms on each other’s shoulders, forming a shared shape in the middle. It visually captures what it means to call on others for support. One of these figures is me in this presentation. All along the way I have been fortunate to have people supporting the logistics and resource creation, and assisting right now with technical support in this presentation.</a:t>
            </a:r>
          </a:p>
          <a:p>
            <a:pPr>
              <a:buNone/>
            </a:pPr>
            <a:endParaRPr lang="en-US" dirty="0"/>
          </a:p>
          <a:p>
            <a:pPr>
              <a:buNone/>
            </a:pPr>
            <a:r>
              <a:rPr lang="en-US" dirty="0"/>
              <a:t>It’s common to spend time planning presentation content, but thoughtfully </a:t>
            </a:r>
            <a:r>
              <a:rPr lang="en-US" dirty="0" err="1"/>
              <a:t>organised</a:t>
            </a:r>
            <a:r>
              <a:rPr lang="en-US" dirty="0"/>
              <a:t> logistics and technology are also crucial for a successful presentation. Planning ahead can significantly enhance accessibility, </a:t>
            </a:r>
            <a:r>
              <a:rPr lang="en-US" dirty="0" err="1"/>
              <a:t>minimise</a:t>
            </a:r>
            <a:r>
              <a:rPr lang="en-US" dirty="0"/>
              <a:t> unexpected issues and reduce your cognitive load.</a:t>
            </a:r>
          </a:p>
          <a:p>
            <a:pPr marL="171450" indent="-171450">
              <a:buFont typeface="Arial" panose="020B0604020202020204" pitchFamily="34" charset="0"/>
              <a:buChar char="•"/>
            </a:pPr>
            <a:r>
              <a:rPr lang="en-US" dirty="0"/>
              <a:t>invite attendees to share their access requirements to plan effectively. </a:t>
            </a:r>
          </a:p>
          <a:p>
            <a:pPr marL="628650" lvl="1" indent="-171450">
              <a:buFont typeface="Arial" panose="020B0604020202020204" pitchFamily="34" charset="0"/>
              <a:buChar char="•"/>
            </a:pPr>
            <a:r>
              <a:rPr lang="en-US" dirty="0"/>
              <a:t>You could add this to the event promotion or email. </a:t>
            </a:r>
          </a:p>
          <a:p>
            <a:pPr marL="628650" lvl="1" indent="-171450">
              <a:buFont typeface="Arial" panose="020B0604020202020204" pitchFamily="34" charset="0"/>
              <a:buChar char="•"/>
            </a:pPr>
            <a:r>
              <a:rPr lang="en-US" dirty="0"/>
              <a:t>I hope you noticed that in the information for today’s presentation.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Then, if the presentation is in person, select an accessible location.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could include </a:t>
            </a:r>
            <a:r>
              <a:rPr lang="en-AU" sz="1800" kern="100" dirty="0">
                <a:effectLst/>
                <a:latin typeface="Aptos" panose="020B0004020202020204" pitchFamily="34" charset="0"/>
                <a:ea typeface="Aptos" panose="020B0004020202020204" pitchFamily="34" charset="0"/>
                <a:cs typeface="Arial" panose="020B0604020202020204" pitchFamily="34" charset="0"/>
              </a:rPr>
              <a:t>flexible seating, adjustable lighting, mobility access, and support for people who are deaf / hard of hearing, or who have low / no vision</a:t>
            </a:r>
            <a:r>
              <a:rPr lang="en-US" dirty="0"/>
              <a:t> </a:t>
            </a:r>
          </a:p>
          <a:p>
            <a:pPr marL="171450" indent="-171450">
              <a:buFont typeface="Arial" panose="020B0604020202020204" pitchFamily="34" charset="0"/>
              <a:buChar char="•"/>
            </a:pPr>
            <a:r>
              <a:rPr lang="en-US" dirty="0"/>
              <a:t>Whether in person or online, checking that your audio and visuals are clear is also essential. </a:t>
            </a:r>
          </a:p>
          <a:p>
            <a:pPr marL="628650" lvl="1" indent="-171450">
              <a:buFont typeface="Arial" panose="020B0604020202020204" pitchFamily="34" charset="0"/>
              <a:buChar char="•"/>
            </a:pPr>
            <a:r>
              <a:rPr lang="en-US" dirty="0"/>
              <a:t>Use a microphone, even online as I am now</a:t>
            </a:r>
          </a:p>
          <a:p>
            <a:pPr marL="628650" lvl="1" indent="-171450">
              <a:buFont typeface="Arial" panose="020B0604020202020204" pitchFamily="34" charset="0"/>
              <a:buChar char="•"/>
            </a:pPr>
            <a:r>
              <a:rPr lang="en-US" dirty="0"/>
              <a:t>check slides can be seen clearly by the audience, just as I did at the beginning of this presentation.</a:t>
            </a:r>
          </a:p>
          <a:p>
            <a:pPr marL="171450" indent="-171450">
              <a:buFont typeface="Arial" panose="020B0604020202020204" pitchFamily="34" charset="0"/>
              <a:buChar char="•"/>
            </a:pPr>
            <a:r>
              <a:rPr lang="en-US" dirty="0"/>
              <a:t>Incorporating live captioning and transcription not only aids those with hearing impairments but also benefits all attendees by providing a written record of the presentation. </a:t>
            </a:r>
          </a:p>
          <a:p>
            <a:pPr marL="171450" indent="-171450">
              <a:buFont typeface="Arial" panose="020B0604020202020204" pitchFamily="34" charset="0"/>
              <a:buChar char="•"/>
            </a:pPr>
            <a:r>
              <a:rPr lang="en-US" dirty="0"/>
              <a:t>Testing and practicing the technology beforehand can prevent technical glitches during the event.</a:t>
            </a:r>
          </a:p>
          <a:p>
            <a:pPr marL="171450" indent="-171450">
              <a:buFont typeface="Arial" panose="020B0604020202020204" pitchFamily="34" charset="0"/>
              <a:buChar char="•"/>
            </a:pPr>
            <a:r>
              <a:rPr lang="en-US" dirty="0"/>
              <a:t>key tip: recruit a co-facilitator to provide support or even act as an accessibility champion to manage the technical aspects of the presentation</a:t>
            </a:r>
          </a:p>
        </p:txBody>
      </p:sp>
      <p:sp>
        <p:nvSpPr>
          <p:cNvPr id="4" name="Slide Number Placeholder 3"/>
          <p:cNvSpPr>
            <a:spLocks noGrp="1"/>
          </p:cNvSpPr>
          <p:nvPr>
            <p:ph type="sldNum" sz="quarter" idx="5"/>
          </p:nvPr>
        </p:nvSpPr>
        <p:spPr/>
        <p:txBody>
          <a:bodyPr/>
          <a:lstStyle/>
          <a:p>
            <a:fld id="{40AB238C-BCD5-4443-B8D1-6534C5B2F1D4}" type="slidenum">
              <a:rPr lang="en-AU" smtClean="0"/>
              <a:t>8</a:t>
            </a:fld>
            <a:endParaRPr lang="en-AU"/>
          </a:p>
        </p:txBody>
      </p:sp>
    </p:spTree>
    <p:extLst>
      <p:ext uri="{BB962C8B-B14F-4D97-AF65-F5344CB8AC3E}">
        <p14:creationId xmlns:p14="http://schemas.microsoft.com/office/powerpoint/2010/main" val="41696713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Image prompt: </a:t>
            </a:r>
          </a:p>
          <a:p>
            <a:r>
              <a:rPr lang="en-US" dirty="0"/>
              <a:t>This slide features a speech bubble icon. </a:t>
            </a:r>
            <a:r>
              <a:rPr lang="en-US" b="0" i="0" dirty="0">
                <a:solidFill>
                  <a:srgbClr val="424242"/>
                </a:solidFill>
                <a:effectLst/>
                <a:latin typeface="Segoe Sans"/>
              </a:rPr>
              <a:t>This image is half pixelated, highlighting the importance of blending supporting various types of communication to enhance engagement and communication during presentations.</a:t>
            </a:r>
            <a:br>
              <a:rPr lang="en-US" dirty="0"/>
            </a:br>
            <a:r>
              <a:rPr lang="en-US" dirty="0"/>
              <a:t> </a:t>
            </a:r>
          </a:p>
          <a:p>
            <a:r>
              <a:rPr lang="en-US" dirty="0"/>
              <a:t>You all already have access to this slide deck and notes that I’m using today so you could choose to engage with the content in advance, if you chose to. It is essential to share resources and materials to ensure all attendees have equitable access to information. </a:t>
            </a:r>
          </a:p>
          <a:p>
            <a:pPr marL="171450" indent="-171450">
              <a:buFont typeface="Arial" panose="020B0604020202020204" pitchFamily="34" charset="0"/>
              <a:buChar char="•"/>
            </a:pPr>
            <a:r>
              <a:rPr lang="en-US" dirty="0"/>
              <a:t>If you have a slide deck or other documents related to the presentation, share them early. gives time for attendees to access the materials via assistive technology like a screen reader.</a:t>
            </a:r>
          </a:p>
          <a:p>
            <a:pPr marL="171450" indent="-171450">
              <a:buFont typeface="Arial" panose="020B0604020202020204" pitchFamily="34" charset="0"/>
              <a:buChar char="•"/>
            </a:pPr>
            <a:r>
              <a:rPr lang="en-US" dirty="0"/>
              <a:t>I’ve used my slides today as a model of accessible presentation slides. Notice that I have </a:t>
            </a:r>
          </a:p>
          <a:p>
            <a:pPr marL="628650" lvl="1" indent="-171450">
              <a:buFont typeface="Arial" panose="020B0604020202020204" pitchFamily="34" charset="0"/>
              <a:buChar char="•"/>
            </a:pPr>
            <a:r>
              <a:rPr lang="en-US" dirty="0"/>
              <a:t>used the preset slide layouts instead of adding extra textboxes. The preset title and content boxes </a:t>
            </a:r>
            <a:r>
              <a:rPr lang="en-US" dirty="0" err="1"/>
              <a:t>organise</a:t>
            </a:r>
            <a:r>
              <a:rPr lang="en-US" dirty="0"/>
              <a:t> the information and preserve the reading order for people using screen readers</a:t>
            </a:r>
          </a:p>
          <a:p>
            <a:pPr marL="628650" lvl="1" indent="-171450">
              <a:buFont typeface="Arial" panose="020B0604020202020204" pitchFamily="34" charset="0"/>
              <a:buChar char="•"/>
            </a:pPr>
            <a:r>
              <a:rPr lang="en-US" dirty="0"/>
              <a:t>While you can’t read it right now, each image has meaningful alt text</a:t>
            </a:r>
          </a:p>
          <a:p>
            <a:pPr marL="628650" lvl="1" indent="-171450">
              <a:buFont typeface="Arial" panose="020B0604020202020204" pitchFamily="34" charset="0"/>
              <a:buChar char="•"/>
            </a:pPr>
            <a:r>
              <a:rPr lang="en-US" dirty="0"/>
              <a:t>In these slides, I’ve used high contrasty black text against a white background, and </a:t>
            </a:r>
            <a:r>
              <a:rPr lang="en-US" dirty="0" err="1"/>
              <a:t>colour</a:t>
            </a:r>
            <a:r>
              <a:rPr lang="en-US" dirty="0"/>
              <a:t> only for visual interest.</a:t>
            </a:r>
          </a:p>
          <a:p>
            <a:pPr marL="628650" lvl="1" indent="-171450">
              <a:buFont typeface="Arial" panose="020B0604020202020204" pitchFamily="34" charset="0"/>
              <a:buChar char="•"/>
            </a:pPr>
            <a:r>
              <a:rPr lang="en-US" dirty="0"/>
              <a:t>Additionally, employing an accessibility checker can help identify potential issues before sharing your content. I used Microsoft PowerPoint for this presentation, and its accessibility checker helps me review reading order, alt text, </a:t>
            </a:r>
            <a:r>
              <a:rPr lang="en-US" dirty="0" err="1"/>
              <a:t>colour</a:t>
            </a:r>
            <a:r>
              <a:rPr lang="en-US" dirty="0"/>
              <a:t> contrast, and other accessibility requirements.</a:t>
            </a:r>
            <a:endParaRPr lang="en-AU" dirty="0"/>
          </a:p>
        </p:txBody>
      </p:sp>
      <p:sp>
        <p:nvSpPr>
          <p:cNvPr id="4" name="Slide Number Placeholder 3"/>
          <p:cNvSpPr>
            <a:spLocks noGrp="1"/>
          </p:cNvSpPr>
          <p:nvPr>
            <p:ph type="sldNum" sz="quarter" idx="5"/>
          </p:nvPr>
        </p:nvSpPr>
        <p:spPr/>
        <p:txBody>
          <a:bodyPr/>
          <a:lstStyle/>
          <a:p>
            <a:fld id="{40AB238C-BCD5-4443-B8D1-6534C5B2F1D4}" type="slidenum">
              <a:rPr lang="en-AU" smtClean="0"/>
              <a:t>9</a:t>
            </a:fld>
            <a:endParaRPr lang="en-AU"/>
          </a:p>
        </p:txBody>
      </p:sp>
    </p:spTree>
    <p:extLst>
      <p:ext uri="{BB962C8B-B14F-4D97-AF65-F5344CB8AC3E}">
        <p14:creationId xmlns:p14="http://schemas.microsoft.com/office/powerpoint/2010/main" val="38721020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b="0" dirty="0"/>
              <a:t>Image prompt: This image shows a person sitting on a record player shaped like the Earth, with plant life emerging from the speaker horn. It’s a metaphor for listening deeply—to context, to culture, to community. If we want our online delivery to be truly inclusive, it starts with listening to the people in the room, not just delivering content at them.</a:t>
            </a:r>
          </a:p>
          <a:p>
            <a:pPr marL="0" indent="0">
              <a:buFont typeface="Arial" panose="020B0604020202020204" pitchFamily="34" charset="0"/>
              <a:buNone/>
            </a:pPr>
            <a:endParaRPr lang="en-US" sz="1200" b="0" dirty="0"/>
          </a:p>
          <a:p>
            <a:pPr marL="171450" indent="-171450">
              <a:buFont typeface="Arial" panose="020B0604020202020204" pitchFamily="34" charset="0"/>
              <a:buChar char="•"/>
            </a:pPr>
            <a:r>
              <a:rPr lang="en-US" dirty="0"/>
              <a:t>Effective presentation delivery relies on intentional verbal and non-verbal inclusive strategies</a:t>
            </a:r>
          </a:p>
          <a:p>
            <a:pPr marL="628650" lvl="1" indent="-171450">
              <a:buFont typeface="Arial" panose="020B0604020202020204" pitchFamily="34" charset="0"/>
              <a:buChar char="•"/>
            </a:pPr>
            <a:r>
              <a:rPr lang="en-US" dirty="0"/>
              <a:t>Adjust your approach based on participant reactions</a:t>
            </a:r>
          </a:p>
          <a:p>
            <a:pPr marL="628650" lvl="1" indent="-171450">
              <a:buFont typeface="Arial" panose="020B0604020202020204" pitchFamily="34" charset="0"/>
              <a:buChar char="•"/>
            </a:pPr>
            <a:r>
              <a:rPr lang="en-US" dirty="0"/>
              <a:t>Aim for an equitable experience for those watching or listening</a:t>
            </a:r>
          </a:p>
          <a:p>
            <a:pPr marL="628650" lvl="1" indent="-171450">
              <a:buFont typeface="Arial" panose="020B0604020202020204" pitchFamily="34" charset="0"/>
              <a:buChar char="•"/>
            </a:pPr>
            <a:r>
              <a:rPr lang="en-US" dirty="0"/>
              <a:t>It’s live — so practice these strategies in advance</a:t>
            </a:r>
          </a:p>
          <a:p>
            <a:pPr marL="171450" indent="-171450">
              <a:buFont typeface="Arial" panose="020B0604020202020204" pitchFamily="34" charset="0"/>
              <a:buChar char="•"/>
            </a:pPr>
            <a:r>
              <a:rPr lang="en-US" dirty="0"/>
              <a:t>Today, you've heard me explain the images on each slide and how they relate to the topic</a:t>
            </a:r>
          </a:p>
          <a:p>
            <a:pPr marL="628650" lvl="1" indent="-171450">
              <a:buFont typeface="Arial" panose="020B0604020202020204" pitchFamily="34" charset="0"/>
              <a:buChar char="•"/>
            </a:pPr>
            <a:r>
              <a:rPr lang="en-US" dirty="0"/>
              <a:t>Describing visuals or narrating actions helps people follow via audio</a:t>
            </a:r>
          </a:p>
          <a:p>
            <a:pPr marL="628650" lvl="1" indent="-171450">
              <a:buFont typeface="Arial" panose="020B0604020202020204" pitchFamily="34" charset="0"/>
              <a:buChar char="•"/>
            </a:pPr>
            <a:r>
              <a:rPr lang="en-US" dirty="0"/>
              <a:t>Keeps the audience connected to the content</a:t>
            </a:r>
          </a:p>
          <a:p>
            <a:pPr marL="171450" indent="-171450">
              <a:buFont typeface="Arial" panose="020B0604020202020204" pitchFamily="34" charset="0"/>
              <a:buChar char="•"/>
            </a:pPr>
            <a:r>
              <a:rPr lang="en-US" dirty="0"/>
              <a:t>I hope my explanations have helped you engage more with each slide</a:t>
            </a:r>
          </a:p>
          <a:p>
            <a:pPr marL="171450" indent="-171450">
              <a:buFont typeface="Arial" panose="020B0604020202020204" pitchFamily="34" charset="0"/>
              <a:buChar char="•"/>
            </a:pPr>
            <a:r>
              <a:rPr lang="en-US" dirty="0"/>
              <a:t>I’m not improvising these descriptions</a:t>
            </a:r>
          </a:p>
          <a:p>
            <a:pPr marL="628650" lvl="1" indent="-171450">
              <a:buFont typeface="Arial" panose="020B0604020202020204" pitchFamily="34" charset="0"/>
              <a:buChar char="•"/>
            </a:pPr>
            <a:r>
              <a:rPr lang="en-US" dirty="0"/>
              <a:t>As I said earlier, planning ahead reduces cognitive load — including planning image descriptions</a:t>
            </a:r>
          </a:p>
          <a:p>
            <a:pPr marL="171450" indent="-171450">
              <a:buFont typeface="Arial" panose="020B0604020202020204" pitchFamily="34" charset="0"/>
              <a:buChar char="•"/>
            </a:pPr>
            <a:r>
              <a:rPr lang="en-US" dirty="0"/>
              <a:t>Orientating phrases help guide people through the presentation</a:t>
            </a:r>
          </a:p>
          <a:p>
            <a:pPr marL="628650" lvl="1" indent="-171450">
              <a:buFont typeface="Arial" panose="020B0604020202020204" pitchFamily="34" charset="0"/>
              <a:buChar char="•"/>
            </a:pPr>
            <a:r>
              <a:rPr lang="en-US" dirty="0"/>
              <a:t>If slides are busy, let people know where to focus</a:t>
            </a:r>
          </a:p>
          <a:p>
            <a:pPr marL="628650" lvl="1" indent="-171450">
              <a:buFont typeface="Arial" panose="020B0604020202020204" pitchFamily="34" charset="0"/>
              <a:buChar char="•"/>
            </a:pPr>
            <a:r>
              <a:rPr lang="en-US" dirty="0"/>
              <a:t>Same goes for chat/comments — read them aloud or repeat the question</a:t>
            </a:r>
          </a:p>
          <a:p>
            <a:pPr marL="171450" indent="-171450">
              <a:buFont typeface="Arial" panose="020B0604020202020204" pitchFamily="34" charset="0"/>
              <a:buChar char="•"/>
            </a:pPr>
            <a:r>
              <a:rPr lang="en-US" dirty="0"/>
              <a:t>Keeping a steady pace helps people absorb information without feeling rushed</a:t>
            </a:r>
          </a:p>
          <a:p>
            <a:pPr marL="171450" indent="-171450">
              <a:buFont typeface="Arial" panose="020B0604020202020204" pitchFamily="34" charset="0"/>
              <a:buChar char="•"/>
            </a:pPr>
            <a:r>
              <a:rPr lang="en-US" dirty="0"/>
              <a:t>Making your face clearly visible supports connection and access</a:t>
            </a:r>
          </a:p>
          <a:p>
            <a:pPr marL="628650" lvl="1" indent="-171450">
              <a:buFont typeface="Arial" panose="020B0604020202020204" pitchFamily="34" charset="0"/>
              <a:buChar char="•"/>
            </a:pPr>
            <a:r>
              <a:rPr lang="en-US" dirty="0"/>
              <a:t>Helps with lip-reading and reading facial expressions</a:t>
            </a:r>
          </a:p>
          <a:p>
            <a:pPr marL="628650" lvl="1" indent="-171450">
              <a:buFont typeface="Arial" panose="020B0604020202020204" pitchFamily="34" charset="0"/>
              <a:buChar char="•"/>
            </a:pPr>
            <a:r>
              <a:rPr lang="en-US" dirty="0"/>
              <a:t>Remember, I checked at the start whether my face was clearly visible</a:t>
            </a:r>
          </a:p>
          <a:p>
            <a:pPr marL="171450" indent="-171450">
              <a:buFont typeface="Arial" panose="020B0604020202020204" pitchFamily="34" charset="0"/>
              <a:buChar char="•"/>
            </a:pPr>
            <a:r>
              <a:rPr lang="en-US" dirty="0"/>
              <a:t>Actively seeking feedback improves future presentations</a:t>
            </a:r>
          </a:p>
          <a:p>
            <a:pPr marL="628650" lvl="1" indent="-171450">
              <a:buFont typeface="Arial" panose="020B0604020202020204" pitchFamily="34" charset="0"/>
              <a:buChar char="•"/>
            </a:pPr>
            <a:r>
              <a:rPr lang="en-US" dirty="0"/>
              <a:t>Can be small check-ins during the session (like I’ve been doing today)</a:t>
            </a:r>
          </a:p>
          <a:p>
            <a:pPr marL="628650" lvl="1" indent="-171450">
              <a:buFont typeface="Arial" panose="020B0604020202020204" pitchFamily="34" charset="0"/>
              <a:buChar char="•"/>
            </a:pPr>
            <a:r>
              <a:rPr lang="en-US" dirty="0"/>
              <a:t>Or more formal follow-up afterwards</a:t>
            </a:r>
          </a:p>
          <a:p>
            <a:pPr marL="628650" lvl="1" indent="-171450">
              <a:buFont typeface="Arial" panose="020B0604020202020204" pitchFamily="34" charset="0"/>
              <a:buChar char="•"/>
            </a:pPr>
            <a:r>
              <a:rPr lang="en-US" dirty="0"/>
              <a:t>I’ll give you a way to get in touch at the end of this presentation</a:t>
            </a:r>
            <a:endParaRPr lang="en-US" sz="1700" b="0" dirty="0"/>
          </a:p>
        </p:txBody>
      </p:sp>
      <p:sp>
        <p:nvSpPr>
          <p:cNvPr id="4" name="Slide Number Placeholder 3"/>
          <p:cNvSpPr>
            <a:spLocks noGrp="1"/>
          </p:cNvSpPr>
          <p:nvPr>
            <p:ph type="sldNum" sz="quarter" idx="5"/>
          </p:nvPr>
        </p:nvSpPr>
        <p:spPr/>
        <p:txBody>
          <a:bodyPr/>
          <a:lstStyle/>
          <a:p>
            <a:fld id="{40AB238C-BCD5-4443-B8D1-6534C5B2F1D4}" type="slidenum">
              <a:rPr lang="en-AU" smtClean="0"/>
              <a:t>10</a:t>
            </a:fld>
            <a:endParaRPr lang="en-AU"/>
          </a:p>
        </p:txBody>
      </p:sp>
    </p:spTree>
    <p:extLst>
      <p:ext uri="{BB962C8B-B14F-4D97-AF65-F5344CB8AC3E}">
        <p14:creationId xmlns:p14="http://schemas.microsoft.com/office/powerpoint/2010/main" val="37454954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7D5D5-C9FC-10DE-F0BD-E5E0F5328C1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19545DB9-40D4-6168-BF21-6B569F535B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Tree>
    <p:extLst>
      <p:ext uri="{BB962C8B-B14F-4D97-AF65-F5344CB8AC3E}">
        <p14:creationId xmlns:p14="http://schemas.microsoft.com/office/powerpoint/2010/main" val="3165850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9C69A-6261-939D-2A44-E4C09AE2CF22}"/>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3A69507D-46A8-78EA-3F3C-C809F2909DE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4146054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9A5A241-D170-4003-8EA0-764C44D783D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BE417A44-771C-E1E9-CEE3-B31088D4434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4169494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C4543-173F-A366-E64F-E4D54171725F}"/>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B1E74BCA-48F1-9EC1-9B28-5CEE88CA41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765227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8DEDD-8880-6A5E-B33C-4538260033D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87EBAF6D-812B-80B7-BC67-6534E523F33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Tree>
    <p:extLst>
      <p:ext uri="{BB962C8B-B14F-4D97-AF65-F5344CB8AC3E}">
        <p14:creationId xmlns:p14="http://schemas.microsoft.com/office/powerpoint/2010/main" val="3347729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8A422-8C07-0E99-482F-B85BB5F76C1C}"/>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B0C09375-109A-37D7-4788-BC328512E67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95FCCCD7-4A7C-6434-817A-F91CD52EF3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965720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FB401-DCA5-8DFF-A0C3-FF0714E4E76B}"/>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60DAB9BF-F7E3-FFF7-56F3-9C5DAE5CC9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D4747F5-4979-3628-B36F-7B9ACA5579E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2E368BE0-1CEC-80A4-D894-EA68BDCC615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B8C810-0D5F-9B6A-68AA-D24F1A375EA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504676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847CF-6FB8-E652-80F0-F6D7DD2F9B13}"/>
              </a:ext>
            </a:extLst>
          </p:cNvPr>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3167339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5245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6A884-A005-F3F1-C053-240949EE9C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17D148C3-8FB7-EE66-BC74-B5AB78BE40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F9D4D08B-98C6-8218-3A66-94F450DBAD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55874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FAED3-5E11-98EA-46DE-E3A30FF535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09605BF0-F506-6AA6-75D2-1F6AAD7B8D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DA3E8CF6-6F82-A0F0-925B-130672C4DB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407226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s://creativecommons.org/licenses/by/4.0/deed.en"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D40246-3FC9-91CA-FE7B-D9C41C7F949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6FB4D4F8-9DEC-5103-D7D5-72B5A56E06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8" name="Footer Placeholder 4">
            <a:extLst>
              <a:ext uri="{FF2B5EF4-FFF2-40B4-BE49-F238E27FC236}">
                <a16:creationId xmlns:a16="http://schemas.microsoft.com/office/drawing/2014/main" id="{01251D35-9CD7-2E37-30C6-2E80CEB8FA7F}"/>
              </a:ext>
            </a:extLst>
          </p:cNvPr>
          <p:cNvSpPr txBox="1">
            <a:spLocks/>
          </p:cNvSpPr>
          <p:nvPr userDrawn="1"/>
        </p:nvSpPr>
        <p:spPr>
          <a:xfrm>
            <a:off x="0" y="6598764"/>
            <a:ext cx="12192000" cy="260062"/>
          </a:xfrm>
          <a:prstGeom prst="rect">
            <a:avLst/>
          </a:prstGeom>
        </p:spPr>
        <p:txBody>
          <a:bodyPr/>
          <a:lstStyle>
            <a:defPPr>
              <a:defRPr lang="en-US"/>
            </a:defPPr>
            <a:lvl1pPr marL="0" algn="ctr"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50" dirty="0">
                <a:solidFill>
                  <a:srgbClr val="000000"/>
                </a:solidFill>
              </a:rPr>
              <a:t>Except where otherwise noted, this slide file </a:t>
            </a:r>
            <a:r>
              <a:rPr lang="en-US" sz="1050" i="1" dirty="0">
                <a:solidFill>
                  <a:srgbClr val="000000"/>
                </a:solidFill>
              </a:rPr>
              <a:t>Inclusive and Accessible Practices for Synchronous Presentations </a:t>
            </a:r>
            <a:r>
              <a:rPr lang="en-US" sz="1050" dirty="0">
                <a:solidFill>
                  <a:srgbClr val="000000"/>
                </a:solidFill>
              </a:rPr>
              <a:t>is © University of Technology Sydney and made available under a </a:t>
            </a:r>
            <a:r>
              <a:rPr lang="en-US" sz="1050" dirty="0">
                <a:solidFill>
                  <a:srgbClr val="000000"/>
                </a:solidFill>
                <a:hlinkClick r:id="rId13"/>
              </a:rPr>
              <a:t>CC BY 4.0 International License</a:t>
            </a:r>
            <a:r>
              <a:rPr lang="en-US" sz="1050" dirty="0">
                <a:solidFill>
                  <a:srgbClr val="000000"/>
                </a:solidFill>
              </a:rPr>
              <a:t>.</a:t>
            </a:r>
            <a:endParaRPr lang="en-AU" sz="1050" dirty="0"/>
          </a:p>
        </p:txBody>
      </p:sp>
    </p:spTree>
    <p:extLst>
      <p:ext uri="{BB962C8B-B14F-4D97-AF65-F5344CB8AC3E}">
        <p14:creationId xmlns:p14="http://schemas.microsoft.com/office/powerpoint/2010/main" val="24171852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hyperlink" Target="https://creativecommons.org/licenses/by-nc/2.0/deed.en" TargetMode="External"/><Relationship Id="rId5" Type="http://schemas.openxmlformats.org/officeDocument/2006/relationships/hyperlink" Target="https://flickr.com/photos/eariolinde/" TargetMode="External"/><Relationship Id="rId4" Type="http://schemas.openxmlformats.org/officeDocument/2006/relationships/hyperlink" Target="https://flic.kr/p/2qjD5iz"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hyperlink" Target="https://creativecommons.org/licenses/by-nc-sa/4.0/" TargetMode="External"/><Relationship Id="rId5" Type="http://schemas.openxmlformats.org/officeDocument/2006/relationships/hyperlink" Target="https://thegreats.co/artists/preeti-singh-1" TargetMode="External"/><Relationship Id="rId4" Type="http://schemas.openxmlformats.org/officeDocument/2006/relationships/hyperlink" Target="https://thegreats.co/artworks/earth-has-music-for-those-who-listen"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hyperlink" Target="https://creativecommons.org/licenses/by-nc-sa/4.0/" TargetMode="External"/><Relationship Id="rId5" Type="http://schemas.openxmlformats.org/officeDocument/2006/relationships/hyperlink" Target="https://thegreats.co/artists/lera-lytvyn" TargetMode="External"/><Relationship Id="rId4" Type="http://schemas.openxmlformats.org/officeDocument/2006/relationships/hyperlink" Target="https://thegreats.co/artworks/celebrate-togetherness"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mailto:Ed.Connect@uts.edu.au"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s://creativecommons.org/licenses/by-nc-sa/4.0/deed.en" TargetMode="External"/><Relationship Id="rId13" Type="http://schemas.openxmlformats.org/officeDocument/2006/relationships/hyperlink" Target="https://thegreats.co/artists/dumitru-ochievschi" TargetMode="External"/><Relationship Id="rId18" Type="http://schemas.openxmlformats.org/officeDocument/2006/relationships/hyperlink" Target="https://thegreats.co/artworks/celebrate-togetherness" TargetMode="External"/><Relationship Id="rId3" Type="http://schemas.openxmlformats.org/officeDocument/2006/relationships/hyperlink" Target="https://flic.kr/p/2qjD5iz" TargetMode="External"/><Relationship Id="rId7" Type="http://schemas.openxmlformats.org/officeDocument/2006/relationships/hyperlink" Target="https://thegreats.co/artists/sebastian-aravena" TargetMode="External"/><Relationship Id="rId12" Type="http://schemas.openxmlformats.org/officeDocument/2006/relationships/hyperlink" Target="https://thegreats.co/artworks/support-your-fellow-human" TargetMode="External"/><Relationship Id="rId17" Type="http://schemas.openxmlformats.org/officeDocument/2006/relationships/hyperlink" Target="https://thegreats.co/artists/preeti-singh-1" TargetMode="External"/><Relationship Id="rId2" Type="http://schemas.openxmlformats.org/officeDocument/2006/relationships/hyperlink" Target="https://creativecommons.org/licenses/by/4.0/deed.en" TargetMode="External"/><Relationship Id="rId16" Type="http://schemas.openxmlformats.org/officeDocument/2006/relationships/hyperlink" Target="https://thegreats.co/artworks/earth-has-music-for-those-who-listen" TargetMode="External"/><Relationship Id="rId1" Type="http://schemas.openxmlformats.org/officeDocument/2006/relationships/slideLayout" Target="../slideLayouts/slideLayout2.xml"/><Relationship Id="rId6" Type="http://schemas.openxmlformats.org/officeDocument/2006/relationships/hyperlink" Target="https://thegreats.co/artworks/dialogue" TargetMode="External"/><Relationship Id="rId11" Type="http://schemas.openxmlformats.org/officeDocument/2006/relationships/hyperlink" Target="https://creativecommons.org/licenses/by-nc-sa/4.0/" TargetMode="External"/><Relationship Id="rId5" Type="http://schemas.openxmlformats.org/officeDocument/2006/relationships/hyperlink" Target="https://creativecommons.org/licenses/by-nc/2.0/deed.en" TargetMode="External"/><Relationship Id="rId15" Type="http://schemas.openxmlformats.org/officeDocument/2006/relationships/hyperlink" Target="https://thegreats.co/artists/wojtek-zatorski" TargetMode="External"/><Relationship Id="rId10" Type="http://schemas.openxmlformats.org/officeDocument/2006/relationships/hyperlink" Target="https://thegreats.co/artists/beatriz-leonardo" TargetMode="External"/><Relationship Id="rId19" Type="http://schemas.openxmlformats.org/officeDocument/2006/relationships/hyperlink" Target="https://thegreats.co/artists/lera-lytvyn" TargetMode="External"/><Relationship Id="rId4" Type="http://schemas.openxmlformats.org/officeDocument/2006/relationships/hyperlink" Target="https://flickr.com/photos/eariolinde/" TargetMode="External"/><Relationship Id="rId9" Type="http://schemas.openxmlformats.org/officeDocument/2006/relationships/hyperlink" Target="https://thegreats.co/artworks/together-apart" TargetMode="External"/><Relationship Id="rId14" Type="http://schemas.openxmlformats.org/officeDocument/2006/relationships/hyperlink" Target="https://thegreats.co/artworks/speech-bubbles-symbol-generations-together"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Ed.Connect@uts.edu.au"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creativecommons.org/licenses/by/4.0/deed.en" TargetMode="External"/><Relationship Id="rId7" Type="http://schemas.openxmlformats.org/officeDocument/2006/relationships/hyperlink" Target="https://creativecommons.org/licenses/by-nc-sa/4.0/deed.en"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hyperlink" Target="https://thegreats.co/artists/sebastian-aravena" TargetMode="External"/><Relationship Id="rId5" Type="http://schemas.openxmlformats.org/officeDocument/2006/relationships/hyperlink" Target="https://thegreats.co/artworks/dialogue" TargetMode="Externa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adcet.edu.au/disability-practitioner/your-role/inclusive-and-accessible-events"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hyperlink" Target="https://creativecommons.org/licenses/by-nc-sa/4.0/" TargetMode="External"/><Relationship Id="rId5" Type="http://schemas.openxmlformats.org/officeDocument/2006/relationships/hyperlink" Target="https://thegreats.co/artists/beatriz-leonardo" TargetMode="External"/><Relationship Id="rId4" Type="http://schemas.openxmlformats.org/officeDocument/2006/relationships/hyperlink" Target="https://thegreats.co/artworks/together-apart"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hyperlink" Target="https://creativecommons.org/licenses/by-nc-sa/4.0/" TargetMode="External"/><Relationship Id="rId5" Type="http://schemas.openxmlformats.org/officeDocument/2006/relationships/hyperlink" Target="https://thegreats.co/artists/dumitru-ochievschi" TargetMode="External"/><Relationship Id="rId4" Type="http://schemas.openxmlformats.org/officeDocument/2006/relationships/hyperlink" Target="https://thegreats.co/artworks/support-your-fellow-human"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thegreats.co/artists/wojtek-zatorski" TargetMode="External"/><Relationship Id="rId3" Type="http://schemas.openxmlformats.org/officeDocument/2006/relationships/hyperlink" Target="https://educationexpress.uts.edu.au/collections/inclusive-accessible-practices/resources/microsoft-powerpoint-accessible-practice/" TargetMode="External"/><Relationship Id="rId7" Type="http://schemas.openxmlformats.org/officeDocument/2006/relationships/hyperlink" Target="https://thegreats.co/artworks/speech-bubbles-symbol-generations-together"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hyperlink" Target="https://educationexpress.uts.edu.au/collections/inclusive-accessible-practices/resources/accessibility-checkers/" TargetMode="External"/><Relationship Id="rId4" Type="http://schemas.openxmlformats.org/officeDocument/2006/relationships/hyperlink" Target="https://educationexpress.uts.edu.au/collections/inclusive-accessible-practices/resources/alternative-text/" TargetMode="External"/><Relationship Id="rId9" Type="http://schemas.openxmlformats.org/officeDocument/2006/relationships/hyperlink" Target="https://creativecommons.org/licenses/by-nc-sa/4.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8B74EAF-56C2-E82E-18A0-BA41A3AE1E97}"/>
              </a:ext>
            </a:extLst>
          </p:cNvPr>
          <p:cNvSpPr>
            <a:spLocks noGrp="1"/>
          </p:cNvSpPr>
          <p:nvPr>
            <p:ph type="title"/>
          </p:nvPr>
        </p:nvSpPr>
        <p:spPr>
          <a:xfrm>
            <a:off x="839788" y="457200"/>
            <a:ext cx="4266460" cy="1600200"/>
          </a:xfrm>
        </p:spPr>
        <p:txBody>
          <a:bodyPr/>
          <a:lstStyle/>
          <a:p>
            <a:r>
              <a:rPr lang="en-US" sz="3200" dirty="0"/>
              <a:t>Acknowledgement of Country</a:t>
            </a:r>
            <a:endParaRPr lang="en-AU" dirty="0"/>
          </a:p>
        </p:txBody>
      </p:sp>
      <p:sp>
        <p:nvSpPr>
          <p:cNvPr id="6" name="Text Placeholder 5">
            <a:extLst>
              <a:ext uri="{FF2B5EF4-FFF2-40B4-BE49-F238E27FC236}">
                <a16:creationId xmlns:a16="http://schemas.microsoft.com/office/drawing/2014/main" id="{B0CEA377-248B-1013-3176-1AA0F6947BA8}"/>
              </a:ext>
            </a:extLst>
          </p:cNvPr>
          <p:cNvSpPr>
            <a:spLocks noGrp="1"/>
          </p:cNvSpPr>
          <p:nvPr>
            <p:ph type="body" sz="half" idx="2"/>
          </p:nvPr>
        </p:nvSpPr>
        <p:spPr>
          <a:xfrm>
            <a:off x="839788" y="2269067"/>
            <a:ext cx="5030434" cy="3599921"/>
          </a:xfrm>
        </p:spPr>
        <p:txBody>
          <a:bodyPr>
            <a:normAutofit/>
          </a:bodyPr>
          <a:lstStyle/>
          <a:p>
            <a:pPr>
              <a:lnSpc>
                <a:spcPct val="100000"/>
              </a:lnSpc>
            </a:pPr>
            <a:r>
              <a:rPr lang="en-US" sz="2000" dirty="0"/>
              <a:t>I begin today by acknowledging the Gadigal of the Eora Nation, Traditional Custodians of land and knowledge in the place I live, learn and work and upon whose ancestral lands our UTS City campus now stands.</a:t>
            </a:r>
          </a:p>
          <a:p>
            <a:pPr>
              <a:lnSpc>
                <a:spcPct val="100000"/>
              </a:lnSpc>
            </a:pPr>
            <a:r>
              <a:rPr lang="en-US" sz="2000" dirty="0"/>
              <a:t>I pay my respects to the Elders past and present. I extend that respect to Aboriginal and Torres Strait Islander people here, and to Traditional Custodians of the lands of everyone attending this presentation.</a:t>
            </a:r>
          </a:p>
        </p:txBody>
      </p:sp>
      <p:pic>
        <p:nvPicPr>
          <p:cNvPr id="8" name="Picture Placeholder 7" descr="A tall gum tree, reaching up to the blue spring sky. The bark of the tree glows orange in the sunlight, and the leaves in the canopy above are bright green.">
            <a:extLst>
              <a:ext uri="{FF2B5EF4-FFF2-40B4-BE49-F238E27FC236}">
                <a16:creationId xmlns:a16="http://schemas.microsoft.com/office/drawing/2014/main" id="{97E1D995-C3DD-0484-443D-3C6CF9232D72}"/>
              </a:ext>
            </a:extLst>
          </p:cNvPr>
          <p:cNvPicPr>
            <a:picLocks noGrp="1" noChangeAspect="1"/>
          </p:cNvPicPr>
          <p:nvPr>
            <p:ph type="pic" idx="1"/>
          </p:nvPr>
        </p:nvPicPr>
        <p:blipFill>
          <a:blip r:embed="rId3" cstate="email">
            <a:extLst>
              <a:ext uri="{28A0092B-C50C-407E-A947-70E740481C1C}">
                <a14:useLocalDpi xmlns:a14="http://schemas.microsoft.com/office/drawing/2010/main"/>
              </a:ext>
            </a:extLst>
          </a:blip>
          <a:srcRect l="-320" r="-23"/>
          <a:stretch/>
        </p:blipFill>
        <p:spPr>
          <a:xfrm rot="5400000">
            <a:off x="6101518" y="1073609"/>
            <a:ext cx="5708120" cy="4266460"/>
          </a:xfrm>
        </p:spPr>
      </p:pic>
      <p:sp>
        <p:nvSpPr>
          <p:cNvPr id="9" name="TextBox 8">
            <a:extLst>
              <a:ext uri="{FF2B5EF4-FFF2-40B4-BE49-F238E27FC236}">
                <a16:creationId xmlns:a16="http://schemas.microsoft.com/office/drawing/2014/main" id="{954467A9-DD13-93F9-4A61-A1183E5AA786}"/>
              </a:ext>
            </a:extLst>
          </p:cNvPr>
          <p:cNvSpPr txBox="1"/>
          <p:nvPr/>
        </p:nvSpPr>
        <p:spPr>
          <a:xfrm>
            <a:off x="6822348" y="6060899"/>
            <a:ext cx="4266460" cy="261610"/>
          </a:xfrm>
          <a:prstGeom prst="rect">
            <a:avLst/>
          </a:prstGeom>
          <a:noFill/>
        </p:spPr>
        <p:txBody>
          <a:bodyPr wrap="square" rtlCol="0">
            <a:spAutoFit/>
          </a:bodyPr>
          <a:lstStyle/>
          <a:p>
            <a:r>
              <a:rPr lang="en-US" sz="1100" dirty="0"/>
              <a:t>Image: </a:t>
            </a:r>
            <a:r>
              <a:rPr lang="en-US" sz="1100" dirty="0">
                <a:hlinkClick r:id="rId4"/>
              </a:rPr>
              <a:t>Gum tree </a:t>
            </a:r>
            <a:r>
              <a:rPr lang="en-US" sz="1100" dirty="0"/>
              <a:t>by </a:t>
            </a:r>
            <a:r>
              <a:rPr lang="en-US" sz="1100" dirty="0">
                <a:hlinkClick r:id="rId5"/>
              </a:rPr>
              <a:t>Jenny Wallace </a:t>
            </a:r>
            <a:r>
              <a:rPr lang="en-US" sz="1100" dirty="0"/>
              <a:t>is licensed under </a:t>
            </a:r>
            <a:r>
              <a:rPr lang="en-US" sz="1100" dirty="0">
                <a:hlinkClick r:id="rId6"/>
              </a:rPr>
              <a:t>CC BY-NC 2.0</a:t>
            </a:r>
            <a:r>
              <a:rPr lang="en-US" sz="1100" dirty="0"/>
              <a:t>.</a:t>
            </a:r>
            <a:endParaRPr lang="en-AU" sz="1100" dirty="0"/>
          </a:p>
        </p:txBody>
      </p:sp>
    </p:spTree>
    <p:extLst>
      <p:ext uri="{BB962C8B-B14F-4D97-AF65-F5344CB8AC3E}">
        <p14:creationId xmlns:p14="http://schemas.microsoft.com/office/powerpoint/2010/main" val="20623929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841A2-AA19-0067-F3CF-9F061D190888}"/>
              </a:ext>
            </a:extLst>
          </p:cNvPr>
          <p:cNvSpPr>
            <a:spLocks noGrp="1"/>
          </p:cNvSpPr>
          <p:nvPr>
            <p:ph type="title"/>
          </p:nvPr>
        </p:nvSpPr>
        <p:spPr>
          <a:xfrm>
            <a:off x="5482541" y="1005113"/>
            <a:ext cx="6103716" cy="1325563"/>
          </a:xfrm>
          <a:prstGeom prst="wedgeRoundRectCallout">
            <a:avLst>
              <a:gd name="adj1" fmla="val -49743"/>
              <a:gd name="adj2" fmla="val 67674"/>
              <a:gd name="adj3" fmla="val 16667"/>
            </a:avLst>
          </a:prstGeom>
          <a:solidFill>
            <a:srgbClr val="A829A6">
              <a:alpha val="20000"/>
            </a:srgbClr>
          </a:solidFill>
        </p:spPr>
        <p:txBody>
          <a:bodyPr>
            <a:normAutofit fontScale="90000"/>
          </a:bodyPr>
          <a:lstStyle/>
          <a:p>
            <a:r>
              <a:rPr lang="en-US"/>
              <a:t>Verbal &amp; non-verbal delivery</a:t>
            </a:r>
            <a:endParaRPr lang="en-AU"/>
          </a:p>
        </p:txBody>
      </p:sp>
      <p:pic>
        <p:nvPicPr>
          <p:cNvPr id="4" name="Content Placeholder 3" descr="A gramophone with flowers and plants coming out of the speaker horn. On the record table is a disc with a pattern that looks like the Earth.">
            <a:extLst>
              <a:ext uri="{FF2B5EF4-FFF2-40B4-BE49-F238E27FC236}">
                <a16:creationId xmlns:a16="http://schemas.microsoft.com/office/drawing/2014/main" id="{8953D19B-A09C-213A-5F40-55E58AEC5D1A}"/>
              </a:ext>
            </a:extLst>
          </p:cNvPr>
          <p:cNvPicPr>
            <a:picLocks noGrp="1" noChangeAspect="1"/>
          </p:cNvPicPr>
          <p:nvPr>
            <p:ph sz="half" idx="1"/>
          </p:nvPr>
        </p:nvPicPr>
        <p:blipFill>
          <a:blip r:embed="rId3" cstate="email">
            <a:extLst>
              <a:ext uri="{28A0092B-C50C-407E-A947-70E740481C1C}">
                <a14:useLocalDpi xmlns:a14="http://schemas.microsoft.com/office/drawing/2010/main"/>
              </a:ext>
            </a:extLst>
          </a:blip>
          <a:stretch>
            <a:fillRect/>
          </a:stretch>
        </p:blipFill>
        <p:spPr>
          <a:xfrm>
            <a:off x="642396" y="1005113"/>
            <a:ext cx="4361837" cy="4361837"/>
          </a:xfrm>
        </p:spPr>
      </p:pic>
      <p:sp>
        <p:nvSpPr>
          <p:cNvPr id="20" name="TextBox 19">
            <a:extLst>
              <a:ext uri="{FF2B5EF4-FFF2-40B4-BE49-F238E27FC236}">
                <a16:creationId xmlns:a16="http://schemas.microsoft.com/office/drawing/2014/main" id="{98392B4B-3556-1F1F-2ACD-00B0AFC89E74}"/>
              </a:ext>
            </a:extLst>
          </p:cNvPr>
          <p:cNvSpPr txBox="1"/>
          <p:nvPr/>
        </p:nvSpPr>
        <p:spPr>
          <a:xfrm>
            <a:off x="642396" y="5366950"/>
            <a:ext cx="4122738" cy="430887"/>
          </a:xfrm>
          <a:prstGeom prst="rect">
            <a:avLst/>
          </a:prstGeom>
          <a:noFill/>
        </p:spPr>
        <p:txBody>
          <a:bodyPr wrap="square" rtlCol="0">
            <a:spAutoFit/>
          </a:bodyPr>
          <a:lstStyle/>
          <a:p>
            <a:r>
              <a:rPr lang="en-US" sz="1100" dirty="0"/>
              <a:t>Image: </a:t>
            </a:r>
            <a:r>
              <a:rPr lang="en-US" sz="1100" dirty="0">
                <a:hlinkClick r:id="rId4"/>
              </a:rPr>
              <a:t>The Earth has music for those who listen</a:t>
            </a:r>
            <a:r>
              <a:rPr lang="en-US" sz="1100" dirty="0"/>
              <a:t> by </a:t>
            </a:r>
            <a:r>
              <a:rPr lang="en-US" sz="1100" dirty="0">
                <a:hlinkClick r:id="rId5"/>
              </a:rPr>
              <a:t>Preeti Singh for Creative Commons</a:t>
            </a:r>
            <a:r>
              <a:rPr lang="en-US" sz="1100" dirty="0"/>
              <a:t> is licensed </a:t>
            </a:r>
            <a:r>
              <a:rPr lang="en-US" sz="1100" dirty="0">
                <a:hlinkClick r:id="rId6"/>
              </a:rPr>
              <a:t>CC BY-NC-SA 4.0</a:t>
            </a:r>
            <a:endParaRPr lang="en-AU" sz="1100" dirty="0"/>
          </a:p>
        </p:txBody>
      </p:sp>
      <p:sp>
        <p:nvSpPr>
          <p:cNvPr id="6" name="Content Placeholder 5">
            <a:extLst>
              <a:ext uri="{FF2B5EF4-FFF2-40B4-BE49-F238E27FC236}">
                <a16:creationId xmlns:a16="http://schemas.microsoft.com/office/drawing/2014/main" id="{4A78AD63-F351-673D-0EF0-33889039A8C8}"/>
              </a:ext>
            </a:extLst>
          </p:cNvPr>
          <p:cNvSpPr>
            <a:spLocks noGrp="1"/>
          </p:cNvSpPr>
          <p:nvPr>
            <p:ph sz="half" idx="2"/>
          </p:nvPr>
        </p:nvSpPr>
        <p:spPr>
          <a:xfrm>
            <a:off x="5482542" y="2743201"/>
            <a:ext cx="6103715" cy="3023859"/>
          </a:xfrm>
        </p:spPr>
        <p:txBody>
          <a:bodyPr>
            <a:normAutofit/>
          </a:bodyPr>
          <a:lstStyle/>
          <a:p>
            <a:pPr marL="0" indent="0">
              <a:lnSpc>
                <a:spcPct val="107000"/>
              </a:lnSpc>
              <a:spcAft>
                <a:spcPts val="800"/>
              </a:spcAft>
              <a:buNone/>
            </a:pPr>
            <a:r>
              <a:rPr lang="en-US" sz="2100" kern="100" dirty="0">
                <a:latin typeface="Aptos" panose="020B0004020202020204" pitchFamily="34" charset="0"/>
                <a:ea typeface="Aptos" panose="020B0004020202020204" pitchFamily="34" charset="0"/>
                <a:cs typeface="Times New Roman" panose="02020603050405020304" pitchFamily="18" charset="0"/>
              </a:rPr>
              <a:t>Adjust and respond to participants</a:t>
            </a:r>
            <a:endParaRPr lang="en-AU" sz="21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2100" kern="100" dirty="0">
                <a:effectLst/>
                <a:latin typeface="Aptos" panose="020B0004020202020204" pitchFamily="34" charset="0"/>
                <a:ea typeface="Aptos" panose="020B0004020202020204" pitchFamily="34" charset="0"/>
                <a:cs typeface="Times New Roman" panose="02020603050405020304" pitchFamily="18" charset="0"/>
              </a:rPr>
              <a:t>Describe or narrate visuals</a:t>
            </a:r>
          </a:p>
          <a:p>
            <a:pPr marL="342900" lvl="0" indent="-342900">
              <a:lnSpc>
                <a:spcPct val="107000"/>
              </a:lnSpc>
              <a:buFont typeface="Symbol" panose="05050102010706020507" pitchFamily="18" charset="2"/>
              <a:buChar char=""/>
            </a:pPr>
            <a:r>
              <a:rPr lang="en-US" sz="2100" kern="100" dirty="0">
                <a:latin typeface="Aptos" panose="020B0004020202020204" pitchFamily="34" charset="0"/>
                <a:ea typeface="Aptos" panose="020B0004020202020204" pitchFamily="34" charset="0"/>
                <a:cs typeface="Times New Roman" panose="02020603050405020304" pitchFamily="18" charset="0"/>
              </a:rPr>
              <a:t>Use orientating phrases</a:t>
            </a:r>
          </a:p>
          <a:p>
            <a:pPr marL="342900" indent="-342900">
              <a:lnSpc>
                <a:spcPct val="107000"/>
              </a:lnSpc>
              <a:buFont typeface="Symbol" panose="05050102010706020507" pitchFamily="18" charset="2"/>
              <a:buChar char=""/>
            </a:pPr>
            <a:r>
              <a:rPr lang="en-US" sz="2100" kern="100" dirty="0">
                <a:latin typeface="Aptos" panose="020B0004020202020204" pitchFamily="34" charset="0"/>
                <a:ea typeface="Aptos" panose="020B0004020202020204" pitchFamily="34" charset="0"/>
                <a:cs typeface="Times New Roman" panose="02020603050405020304" pitchFamily="18" charset="0"/>
              </a:rPr>
              <a:t>Keep a steady pace</a:t>
            </a:r>
          </a:p>
          <a:p>
            <a:pPr marL="342900" lvl="0" indent="-342900">
              <a:lnSpc>
                <a:spcPct val="107000"/>
              </a:lnSpc>
              <a:buFont typeface="Symbol" panose="05050102010706020507" pitchFamily="18" charset="2"/>
              <a:buChar char=""/>
            </a:pPr>
            <a:r>
              <a:rPr lang="en-US" sz="2100" kern="100" dirty="0">
                <a:effectLst/>
                <a:latin typeface="Aptos" panose="020B0004020202020204" pitchFamily="34" charset="0"/>
                <a:ea typeface="Aptos" panose="020B0004020202020204" pitchFamily="34" charset="0"/>
                <a:cs typeface="Times New Roman" panose="02020603050405020304" pitchFamily="18" charset="0"/>
              </a:rPr>
              <a:t>Make your face visible</a:t>
            </a:r>
          </a:p>
          <a:p>
            <a:pPr marL="342900" lvl="0" indent="-342900">
              <a:lnSpc>
                <a:spcPct val="107000"/>
              </a:lnSpc>
              <a:buFont typeface="Symbol" panose="05050102010706020507" pitchFamily="18" charset="2"/>
              <a:buChar char=""/>
            </a:pPr>
            <a:r>
              <a:rPr lang="en-US" sz="2100" kern="100" dirty="0">
                <a:effectLst/>
                <a:latin typeface="Aptos" panose="020B0004020202020204" pitchFamily="34" charset="0"/>
                <a:ea typeface="Aptos" panose="020B0004020202020204" pitchFamily="34" charset="0"/>
                <a:cs typeface="Times New Roman" panose="02020603050405020304" pitchFamily="18" charset="0"/>
              </a:rPr>
              <a:t>Seek feedback</a:t>
            </a:r>
            <a:endParaRPr lang="en-AU" sz="21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64153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3DA26-C839-5282-11C4-BC475D59DD5E}"/>
              </a:ext>
            </a:extLst>
          </p:cNvPr>
          <p:cNvSpPr>
            <a:spLocks noGrp="1"/>
          </p:cNvSpPr>
          <p:nvPr>
            <p:ph type="title"/>
          </p:nvPr>
        </p:nvSpPr>
        <p:spPr>
          <a:xfrm>
            <a:off x="838200" y="780040"/>
            <a:ext cx="3795889" cy="1325563"/>
          </a:xfrm>
          <a:prstGeom prst="wedgeRoundRectCallout">
            <a:avLst>
              <a:gd name="adj1" fmla="val 49929"/>
              <a:gd name="adj2" fmla="val 63362"/>
              <a:gd name="adj3" fmla="val 16667"/>
            </a:avLst>
          </a:prstGeom>
          <a:solidFill>
            <a:srgbClr val="02BD00">
              <a:alpha val="20000"/>
            </a:srgbClr>
          </a:solidFill>
        </p:spPr>
        <p:txBody>
          <a:bodyPr>
            <a:normAutofit/>
          </a:bodyPr>
          <a:lstStyle/>
          <a:p>
            <a:pPr algn="ctr"/>
            <a:r>
              <a:rPr lang="en-US"/>
              <a:t>Interaction</a:t>
            </a:r>
            <a:endParaRPr lang="en-AU"/>
          </a:p>
        </p:txBody>
      </p:sp>
      <p:sp>
        <p:nvSpPr>
          <p:cNvPr id="9" name="Content Placeholder 8">
            <a:extLst>
              <a:ext uri="{FF2B5EF4-FFF2-40B4-BE49-F238E27FC236}">
                <a16:creationId xmlns:a16="http://schemas.microsoft.com/office/drawing/2014/main" id="{00798364-6E84-FF3E-28A4-B8008D58AD51}"/>
              </a:ext>
            </a:extLst>
          </p:cNvPr>
          <p:cNvSpPr>
            <a:spLocks noGrp="1"/>
          </p:cNvSpPr>
          <p:nvPr>
            <p:ph sz="half" idx="1"/>
          </p:nvPr>
        </p:nvSpPr>
        <p:spPr>
          <a:xfrm>
            <a:off x="838200" y="2446337"/>
            <a:ext cx="5257800" cy="3730625"/>
          </a:xfrm>
        </p:spPr>
        <p:txBody>
          <a:bodyPr>
            <a:normAutofit/>
          </a:bodyPr>
          <a:lstStyle/>
          <a:p>
            <a:pPr marL="0" indent="0">
              <a:lnSpc>
                <a:spcPct val="107000"/>
              </a:lnSpc>
              <a:spcAft>
                <a:spcPts val="800"/>
              </a:spcAft>
              <a:buNone/>
            </a:pPr>
            <a:r>
              <a:rPr lang="en-US" sz="2100" kern="100" dirty="0">
                <a:effectLst/>
                <a:latin typeface="Aptos" panose="020B0004020202020204" pitchFamily="34" charset="0"/>
                <a:ea typeface="Aptos" panose="020B0004020202020204" pitchFamily="34" charset="0"/>
                <a:cs typeface="Times New Roman" panose="02020603050405020304" pitchFamily="18" charset="0"/>
              </a:rPr>
              <a:t>Establish clear expectations for audience interaction</a:t>
            </a:r>
            <a:endParaRPr lang="en-AU" sz="21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2100" kern="100" dirty="0">
                <a:effectLst/>
                <a:latin typeface="Aptos" panose="020B0004020202020204" pitchFamily="34" charset="0"/>
                <a:ea typeface="Aptos" panose="020B0004020202020204" pitchFamily="34" charset="0"/>
                <a:cs typeface="Times New Roman" panose="02020603050405020304" pitchFamily="18" charset="0"/>
              </a:rPr>
              <a:t>Provide guidelines</a:t>
            </a:r>
          </a:p>
          <a:p>
            <a:pPr marL="342900" lvl="0" indent="-342900">
              <a:lnSpc>
                <a:spcPct val="107000"/>
              </a:lnSpc>
              <a:buFont typeface="Symbol" panose="05050102010706020507" pitchFamily="18" charset="2"/>
              <a:buChar char=""/>
            </a:pPr>
            <a:r>
              <a:rPr lang="en-US" sz="2100" kern="100" dirty="0">
                <a:latin typeface="Aptos" panose="020B0004020202020204" pitchFamily="34" charset="0"/>
                <a:ea typeface="Aptos" panose="020B0004020202020204" pitchFamily="34" charset="0"/>
                <a:cs typeface="Times New Roman" panose="02020603050405020304" pitchFamily="18" charset="0"/>
              </a:rPr>
              <a:t>Enable a choice of verbal or text interaction</a:t>
            </a:r>
            <a:endParaRPr lang="en-US" sz="21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2100" kern="100" dirty="0">
                <a:effectLst/>
                <a:latin typeface="Aptos" panose="020B0004020202020204" pitchFamily="34" charset="0"/>
                <a:ea typeface="Aptos" panose="020B0004020202020204" pitchFamily="34" charset="0"/>
                <a:cs typeface="Times New Roman" panose="02020603050405020304" pitchFamily="18" charset="0"/>
              </a:rPr>
              <a:t>Encourage accessible online chat interaction</a:t>
            </a:r>
          </a:p>
          <a:p>
            <a:pPr marL="0" indent="0">
              <a:buNone/>
            </a:pPr>
            <a:endParaRPr lang="en-AU" sz="2100" dirty="0"/>
          </a:p>
        </p:txBody>
      </p:sp>
      <p:pic>
        <p:nvPicPr>
          <p:cNvPr id="5" name="Content Placeholder 4" descr="An illustration of an online meeting interface with six participants, each playing a different musical instrument, including a violin, guitar, and keyboard. The background colors of the boxes are bright and varied and the people have diverse appearances, including different skin colour and cultural dress.">
            <a:extLst>
              <a:ext uri="{FF2B5EF4-FFF2-40B4-BE49-F238E27FC236}">
                <a16:creationId xmlns:a16="http://schemas.microsoft.com/office/drawing/2014/main" id="{06978A19-F24E-5881-DEEC-1BFB5B7DED8F}"/>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rcRect/>
          <a:stretch/>
        </p:blipFill>
        <p:spPr>
          <a:xfrm>
            <a:off x="6300643" y="999960"/>
            <a:ext cx="5198249" cy="3906837"/>
          </a:xfrm>
        </p:spPr>
      </p:pic>
      <p:sp>
        <p:nvSpPr>
          <p:cNvPr id="7" name="TextBox 6">
            <a:extLst>
              <a:ext uri="{FF2B5EF4-FFF2-40B4-BE49-F238E27FC236}">
                <a16:creationId xmlns:a16="http://schemas.microsoft.com/office/drawing/2014/main" id="{04484391-A518-68A7-8845-4F5E7608D93D}"/>
              </a:ext>
            </a:extLst>
          </p:cNvPr>
          <p:cNvSpPr txBox="1"/>
          <p:nvPr/>
        </p:nvSpPr>
        <p:spPr>
          <a:xfrm>
            <a:off x="6300642" y="4906797"/>
            <a:ext cx="5198249" cy="261610"/>
          </a:xfrm>
          <a:prstGeom prst="rect">
            <a:avLst/>
          </a:prstGeom>
          <a:noFill/>
        </p:spPr>
        <p:txBody>
          <a:bodyPr wrap="square" rtlCol="0">
            <a:spAutoFit/>
          </a:bodyPr>
          <a:lstStyle/>
          <a:p>
            <a:r>
              <a:rPr lang="en-US" sz="1100" dirty="0"/>
              <a:t>Image: </a:t>
            </a:r>
            <a:r>
              <a:rPr lang="en-US" sz="1100" dirty="0">
                <a:hlinkClick r:id="rId4"/>
              </a:rPr>
              <a:t>Celebrate Togetherness</a:t>
            </a:r>
            <a:r>
              <a:rPr lang="en-US" sz="1100" dirty="0"/>
              <a:t> by </a:t>
            </a:r>
            <a:r>
              <a:rPr lang="en-US" sz="1100" dirty="0">
                <a:hlinkClick r:id="rId5"/>
              </a:rPr>
              <a:t>Lera Lytvyn</a:t>
            </a:r>
            <a:r>
              <a:rPr lang="en-US" sz="1100" dirty="0"/>
              <a:t> is licensed </a:t>
            </a:r>
            <a:r>
              <a:rPr lang="en-US" sz="1100" dirty="0">
                <a:hlinkClick r:id="rId6"/>
              </a:rPr>
              <a:t>CC BY-NC-SA 4.0</a:t>
            </a:r>
            <a:endParaRPr lang="en-AU" sz="1100" dirty="0"/>
          </a:p>
        </p:txBody>
      </p:sp>
    </p:spTree>
    <p:extLst>
      <p:ext uri="{BB962C8B-B14F-4D97-AF65-F5344CB8AC3E}">
        <p14:creationId xmlns:p14="http://schemas.microsoft.com/office/powerpoint/2010/main" val="1172431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31CF2-3BEF-8143-834D-11763532E6D2}"/>
              </a:ext>
            </a:extLst>
          </p:cNvPr>
          <p:cNvSpPr>
            <a:spLocks noGrp="1"/>
          </p:cNvSpPr>
          <p:nvPr>
            <p:ph type="title"/>
          </p:nvPr>
        </p:nvSpPr>
        <p:spPr>
          <a:xfrm>
            <a:off x="838200" y="365125"/>
            <a:ext cx="10515600" cy="1325563"/>
          </a:xfrm>
        </p:spPr>
        <p:txBody>
          <a:bodyPr/>
          <a:lstStyle/>
          <a:p>
            <a:r>
              <a:rPr lang="en-US" dirty="0"/>
              <a:t>Thank you!</a:t>
            </a:r>
            <a:endParaRPr lang="en-AU" dirty="0"/>
          </a:p>
        </p:txBody>
      </p:sp>
      <p:sp>
        <p:nvSpPr>
          <p:cNvPr id="3" name="Content Placeholder 2">
            <a:extLst>
              <a:ext uri="{FF2B5EF4-FFF2-40B4-BE49-F238E27FC236}">
                <a16:creationId xmlns:a16="http://schemas.microsoft.com/office/drawing/2014/main" id="{DD8568D2-690A-E552-D8FA-7E739F6199BC}"/>
              </a:ext>
            </a:extLst>
          </p:cNvPr>
          <p:cNvSpPr>
            <a:spLocks noGrp="1"/>
          </p:cNvSpPr>
          <p:nvPr>
            <p:ph idx="1"/>
          </p:nvPr>
        </p:nvSpPr>
        <p:spPr>
          <a:xfrm>
            <a:off x="838199" y="1825625"/>
            <a:ext cx="10676467" cy="4351338"/>
          </a:xfrm>
        </p:spPr>
        <p:txBody>
          <a:bodyPr>
            <a:normAutofit fontScale="92500" lnSpcReduction="20000"/>
          </a:bodyPr>
          <a:lstStyle/>
          <a:p>
            <a:pPr marL="0" indent="0">
              <a:buNone/>
            </a:pPr>
            <a:r>
              <a:rPr lang="en-AU" dirty="0"/>
              <a:t>Key recommendations:</a:t>
            </a:r>
          </a:p>
          <a:p>
            <a:r>
              <a:rPr lang="en-AU" dirty="0"/>
              <a:t>Format</a:t>
            </a:r>
          </a:p>
          <a:p>
            <a:r>
              <a:rPr lang="en-AU" dirty="0"/>
              <a:t>Logistics &amp; technology</a:t>
            </a:r>
          </a:p>
          <a:p>
            <a:r>
              <a:rPr lang="en-AU" dirty="0"/>
              <a:t>Resources &amp; materials</a:t>
            </a:r>
          </a:p>
          <a:p>
            <a:r>
              <a:rPr lang="en-AU" dirty="0"/>
              <a:t>Verbal &amp; non-verbal delivery</a:t>
            </a:r>
          </a:p>
          <a:p>
            <a:r>
              <a:rPr lang="en-AU" dirty="0"/>
              <a:t>Interaction</a:t>
            </a:r>
          </a:p>
          <a:p>
            <a:pPr marL="0" indent="0">
              <a:buNone/>
            </a:pPr>
            <a:endParaRPr lang="en-AU" dirty="0"/>
          </a:p>
          <a:p>
            <a:pPr marL="0" indent="0">
              <a:buNone/>
            </a:pPr>
            <a:r>
              <a:rPr lang="en-AU" dirty="0"/>
              <a:t>For more information or support after this event:</a:t>
            </a:r>
          </a:p>
          <a:p>
            <a:r>
              <a:rPr lang="en-AU" dirty="0"/>
              <a:t>you have the slide file and we will email recording access details</a:t>
            </a:r>
          </a:p>
          <a:p>
            <a:r>
              <a:rPr lang="en-US" dirty="0"/>
              <a:t>contact </a:t>
            </a:r>
            <a:r>
              <a:rPr lang="en-US" dirty="0">
                <a:hlinkClick r:id="rId3"/>
              </a:rPr>
              <a:t>Ed.Connect@uts.edu.au</a:t>
            </a:r>
            <a:r>
              <a:rPr lang="en-US" dirty="0"/>
              <a:t> if you have any questions or feedback</a:t>
            </a:r>
            <a:endParaRPr lang="en-AU" dirty="0"/>
          </a:p>
        </p:txBody>
      </p:sp>
    </p:spTree>
    <p:extLst>
      <p:ext uri="{BB962C8B-B14F-4D97-AF65-F5344CB8AC3E}">
        <p14:creationId xmlns:p14="http://schemas.microsoft.com/office/powerpoint/2010/main" val="2007339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8569C-00CB-98FB-4F57-3810F8C0CC5D}"/>
              </a:ext>
            </a:extLst>
          </p:cNvPr>
          <p:cNvSpPr>
            <a:spLocks noGrp="1"/>
          </p:cNvSpPr>
          <p:nvPr>
            <p:ph type="title"/>
          </p:nvPr>
        </p:nvSpPr>
        <p:spPr>
          <a:xfrm>
            <a:off x="479777" y="455436"/>
            <a:ext cx="10668000" cy="869315"/>
          </a:xfrm>
        </p:spPr>
        <p:txBody>
          <a:bodyPr>
            <a:normAutofit/>
          </a:bodyPr>
          <a:lstStyle/>
          <a:p>
            <a:r>
              <a:rPr lang="en-US" dirty="0"/>
              <a:t>CC Licensing and Attribution</a:t>
            </a:r>
            <a:endParaRPr lang="en-AU" dirty="0"/>
          </a:p>
        </p:txBody>
      </p:sp>
      <p:sp>
        <p:nvSpPr>
          <p:cNvPr id="3" name="Content Placeholder 2">
            <a:extLst>
              <a:ext uri="{FF2B5EF4-FFF2-40B4-BE49-F238E27FC236}">
                <a16:creationId xmlns:a16="http://schemas.microsoft.com/office/drawing/2014/main" id="{5FE4BA2C-0BF6-8870-FC49-701753291F91}"/>
              </a:ext>
            </a:extLst>
          </p:cNvPr>
          <p:cNvSpPr>
            <a:spLocks noGrp="1"/>
          </p:cNvSpPr>
          <p:nvPr>
            <p:ph idx="1"/>
          </p:nvPr>
        </p:nvSpPr>
        <p:spPr>
          <a:xfrm>
            <a:off x="479777" y="1324752"/>
            <a:ext cx="11215511" cy="4953812"/>
          </a:xfrm>
        </p:spPr>
        <p:txBody>
          <a:bodyPr>
            <a:noAutofit/>
          </a:bodyPr>
          <a:lstStyle/>
          <a:p>
            <a:pPr marL="0" indent="0" algn="l">
              <a:lnSpc>
                <a:spcPct val="100000"/>
              </a:lnSpc>
              <a:spcBef>
                <a:spcPts val="0"/>
              </a:spcBef>
              <a:spcAft>
                <a:spcPts val="1200"/>
              </a:spcAft>
              <a:buNone/>
            </a:pPr>
            <a:r>
              <a:rPr lang="en-US" sz="1600" dirty="0">
                <a:solidFill>
                  <a:srgbClr val="000000"/>
                </a:solidFill>
              </a:rPr>
              <a:t>Except where otherwise noted, this slide file </a:t>
            </a:r>
            <a:r>
              <a:rPr lang="en-US" sz="1600" i="1" dirty="0">
                <a:solidFill>
                  <a:srgbClr val="000000"/>
                </a:solidFill>
              </a:rPr>
              <a:t>Inclusive and Accessible Practices for Synchronous Presentations </a:t>
            </a:r>
            <a:r>
              <a:rPr lang="en-US" sz="1600" dirty="0">
                <a:solidFill>
                  <a:srgbClr val="000000"/>
                </a:solidFill>
              </a:rPr>
              <a:t>is © University of Technology Sydney and made available under a </a:t>
            </a:r>
            <a:r>
              <a:rPr lang="en-US" sz="1600" dirty="0">
                <a:solidFill>
                  <a:srgbClr val="000000"/>
                </a:solidFill>
                <a:hlinkClick r:id="rId2"/>
              </a:rPr>
              <a:t>CC BY 4.0 International License</a:t>
            </a:r>
            <a:r>
              <a:rPr lang="en-US" sz="1600" dirty="0">
                <a:solidFill>
                  <a:srgbClr val="000000"/>
                </a:solidFill>
              </a:rPr>
              <a:t>.</a:t>
            </a:r>
          </a:p>
          <a:p>
            <a:pPr marL="0" indent="0" algn="l">
              <a:lnSpc>
                <a:spcPct val="100000"/>
              </a:lnSpc>
              <a:spcBef>
                <a:spcPts val="0"/>
              </a:spcBef>
              <a:spcAft>
                <a:spcPts val="1200"/>
              </a:spcAft>
              <a:buNone/>
            </a:pPr>
            <a:r>
              <a:rPr lang="en-US" sz="1600" dirty="0">
                <a:solidFill>
                  <a:srgbClr val="000000"/>
                </a:solidFill>
              </a:rPr>
              <a:t>This slide file is a collection that incorporates other Creative Commons licensed material (attribution and licenses below). The</a:t>
            </a:r>
            <a:r>
              <a:rPr lang="en-US" sz="1600" dirty="0"/>
              <a:t> license for this collection does not change the license applicable to original material included in this collection. If you use this collection, you must still adhere to the license conditions governing the incorporated materials. For example, material with Creative Commons </a:t>
            </a:r>
            <a:r>
              <a:rPr lang="en-US" sz="1600" dirty="0" err="1"/>
              <a:t>NonCommercial</a:t>
            </a:r>
            <a:r>
              <a:rPr lang="en-US" sz="1600" dirty="0"/>
              <a:t> licenses cannot be used commercially, and material with Creative Commons </a:t>
            </a:r>
            <a:r>
              <a:rPr lang="en-US" sz="1600" dirty="0" err="1"/>
              <a:t>ShareAlike</a:t>
            </a:r>
            <a:r>
              <a:rPr lang="en-US" sz="1600" dirty="0"/>
              <a:t> licenses must be licensed</a:t>
            </a:r>
            <a:r>
              <a:rPr lang="en-US" sz="1600" b="0" i="0" dirty="0">
                <a:solidFill>
                  <a:srgbClr val="000000"/>
                </a:solidFill>
                <a:effectLst/>
              </a:rPr>
              <a:t> under identical terms if you modify the material.</a:t>
            </a:r>
            <a:endParaRPr lang="en-US" sz="1600" dirty="0"/>
          </a:p>
          <a:p>
            <a:pPr>
              <a:lnSpc>
                <a:spcPct val="100000"/>
              </a:lnSpc>
              <a:spcBef>
                <a:spcPts val="0"/>
              </a:spcBef>
              <a:spcAft>
                <a:spcPts val="1200"/>
              </a:spcAft>
            </a:pPr>
            <a:r>
              <a:rPr lang="en-US" sz="1600" dirty="0"/>
              <a:t>Acknowledgement of Country: </a:t>
            </a:r>
            <a:r>
              <a:rPr lang="en-US" sz="1600" dirty="0">
                <a:hlinkClick r:id="rId3"/>
              </a:rPr>
              <a:t>Gum tree </a:t>
            </a:r>
            <a:r>
              <a:rPr lang="en-US" sz="1600" dirty="0"/>
              <a:t>by </a:t>
            </a:r>
            <a:r>
              <a:rPr lang="en-US" sz="1600" dirty="0">
                <a:hlinkClick r:id="rId4"/>
              </a:rPr>
              <a:t>Jenny Wallace </a:t>
            </a:r>
            <a:r>
              <a:rPr lang="en-US" sz="1600" dirty="0"/>
              <a:t>is licensed under </a:t>
            </a:r>
            <a:r>
              <a:rPr lang="en-US" sz="1600" dirty="0">
                <a:hlinkClick r:id="rId5"/>
              </a:rPr>
              <a:t>CC BY-NC 2.0</a:t>
            </a:r>
            <a:r>
              <a:rPr lang="en-US" sz="1600" dirty="0"/>
              <a:t>.</a:t>
            </a:r>
          </a:p>
          <a:p>
            <a:pPr>
              <a:lnSpc>
                <a:spcPct val="100000"/>
              </a:lnSpc>
              <a:spcBef>
                <a:spcPts val="0"/>
              </a:spcBef>
              <a:spcAft>
                <a:spcPts val="1200"/>
              </a:spcAft>
            </a:pPr>
            <a:r>
              <a:rPr lang="en-US" sz="1600" dirty="0"/>
              <a:t>Title slide: </a:t>
            </a:r>
            <a:r>
              <a:rPr lang="en-US" sz="1600" dirty="0">
                <a:hlinkClick r:id="rId6"/>
              </a:rPr>
              <a:t>Dialogue</a:t>
            </a:r>
            <a:r>
              <a:rPr lang="en-US" sz="1600" dirty="0"/>
              <a:t> by </a:t>
            </a:r>
            <a:r>
              <a:rPr lang="en-US" sz="1600" dirty="0">
                <a:hlinkClick r:id="rId7"/>
              </a:rPr>
              <a:t>Sebastian Aravena</a:t>
            </a:r>
            <a:r>
              <a:rPr lang="en-US" sz="1600" dirty="0"/>
              <a:t> is licensed </a:t>
            </a:r>
            <a:r>
              <a:rPr lang="en-US" sz="1600" dirty="0">
                <a:hlinkClick r:id="rId8"/>
              </a:rPr>
              <a:t>CC BY-NC-SA 4.0</a:t>
            </a:r>
            <a:r>
              <a:rPr lang="en-US" sz="1600" dirty="0"/>
              <a:t>.</a:t>
            </a:r>
          </a:p>
          <a:p>
            <a:pPr>
              <a:lnSpc>
                <a:spcPct val="100000"/>
              </a:lnSpc>
              <a:spcBef>
                <a:spcPts val="0"/>
              </a:spcBef>
              <a:spcAft>
                <a:spcPts val="1200"/>
              </a:spcAft>
            </a:pPr>
            <a:r>
              <a:rPr lang="en-AU" sz="1600" dirty="0"/>
              <a:t>Format: </a:t>
            </a:r>
            <a:r>
              <a:rPr lang="en-AU" sz="1600" dirty="0">
                <a:hlinkClick r:id="rId9"/>
              </a:rPr>
              <a:t>Together, apart</a:t>
            </a:r>
            <a:r>
              <a:rPr lang="en-AU" sz="1600" dirty="0"/>
              <a:t> by </a:t>
            </a:r>
            <a:r>
              <a:rPr lang="en-AU" sz="1600" dirty="0">
                <a:hlinkClick r:id="rId10"/>
              </a:rPr>
              <a:t>Beatriz Leonardo</a:t>
            </a:r>
            <a:r>
              <a:rPr lang="en-AU" sz="1600" dirty="0"/>
              <a:t> is </a:t>
            </a:r>
            <a:r>
              <a:rPr lang="en-US" sz="1600" dirty="0"/>
              <a:t>licensed </a:t>
            </a:r>
            <a:r>
              <a:rPr lang="en-US" sz="1600" dirty="0">
                <a:hlinkClick r:id="rId11"/>
              </a:rPr>
              <a:t>CC BY-NC-SA 4.0</a:t>
            </a:r>
            <a:r>
              <a:rPr lang="en-US" sz="1600" dirty="0"/>
              <a:t>.</a:t>
            </a:r>
            <a:endParaRPr lang="en-AU" sz="1600" dirty="0"/>
          </a:p>
          <a:p>
            <a:pPr>
              <a:lnSpc>
                <a:spcPct val="100000"/>
              </a:lnSpc>
              <a:spcBef>
                <a:spcPts val="0"/>
              </a:spcBef>
              <a:spcAft>
                <a:spcPts val="1200"/>
              </a:spcAft>
            </a:pPr>
            <a:r>
              <a:rPr lang="en-AU" sz="1600" dirty="0"/>
              <a:t>Logistics &amp; technology: </a:t>
            </a:r>
            <a:r>
              <a:rPr lang="en-US" sz="1600" dirty="0">
                <a:hlinkClick r:id="rId12"/>
              </a:rPr>
              <a:t>Support your fellow human</a:t>
            </a:r>
            <a:r>
              <a:rPr lang="en-US" sz="1600" dirty="0"/>
              <a:t> by </a:t>
            </a:r>
            <a:r>
              <a:rPr lang="en-US" sz="1600" dirty="0">
                <a:hlinkClick r:id="rId13"/>
              </a:rPr>
              <a:t>Dumitru </a:t>
            </a:r>
            <a:r>
              <a:rPr lang="en-US" sz="1600" dirty="0" err="1">
                <a:hlinkClick r:id="rId13"/>
              </a:rPr>
              <a:t>Ochievschi</a:t>
            </a:r>
            <a:r>
              <a:rPr lang="en-US" sz="1600" dirty="0"/>
              <a:t> is licensed </a:t>
            </a:r>
            <a:r>
              <a:rPr lang="en-US" sz="1600" dirty="0">
                <a:hlinkClick r:id="rId11"/>
              </a:rPr>
              <a:t>CC BY-NC-SA 4.0</a:t>
            </a:r>
            <a:r>
              <a:rPr lang="en-US" sz="1600" dirty="0"/>
              <a:t>.</a:t>
            </a:r>
            <a:endParaRPr lang="en-AU" sz="1600" dirty="0"/>
          </a:p>
          <a:p>
            <a:pPr>
              <a:lnSpc>
                <a:spcPct val="100000"/>
              </a:lnSpc>
              <a:spcBef>
                <a:spcPts val="0"/>
              </a:spcBef>
              <a:spcAft>
                <a:spcPts val="1200"/>
              </a:spcAft>
            </a:pPr>
            <a:r>
              <a:rPr lang="en-AU" sz="1600" dirty="0"/>
              <a:t>Resources &amp; materials: </a:t>
            </a:r>
            <a:r>
              <a:rPr lang="en-US" sz="1600" dirty="0">
                <a:hlinkClick r:id="rId14"/>
              </a:rPr>
              <a:t>Speech Bubbles – Symbol – Generations Together</a:t>
            </a:r>
            <a:r>
              <a:rPr lang="en-US" sz="1600" dirty="0"/>
              <a:t> by </a:t>
            </a:r>
            <a:r>
              <a:rPr lang="en-US" sz="1600" dirty="0">
                <a:hlinkClick r:id="rId15"/>
              </a:rPr>
              <a:t>Wojtek Zatorski</a:t>
            </a:r>
            <a:r>
              <a:rPr lang="en-US" sz="1600" dirty="0"/>
              <a:t> is licensed </a:t>
            </a:r>
            <a:r>
              <a:rPr lang="en-US" sz="1600" dirty="0">
                <a:hlinkClick r:id="rId11"/>
              </a:rPr>
              <a:t>CC BY-NC-SA 4.0</a:t>
            </a:r>
            <a:r>
              <a:rPr lang="en-US" sz="1600" dirty="0"/>
              <a:t>.</a:t>
            </a:r>
            <a:endParaRPr lang="en-AU" sz="1600" dirty="0"/>
          </a:p>
          <a:p>
            <a:pPr>
              <a:lnSpc>
                <a:spcPct val="100000"/>
              </a:lnSpc>
              <a:spcBef>
                <a:spcPts val="0"/>
              </a:spcBef>
              <a:spcAft>
                <a:spcPts val="1200"/>
              </a:spcAft>
            </a:pPr>
            <a:r>
              <a:rPr lang="en-AU" sz="1600" dirty="0"/>
              <a:t>Verbal &amp; </a:t>
            </a:r>
            <a:r>
              <a:rPr lang="en-AU" sz="1600"/>
              <a:t>non-verbal delivery: </a:t>
            </a:r>
            <a:r>
              <a:rPr lang="en-US" sz="1600" dirty="0">
                <a:hlinkClick r:id="rId16"/>
              </a:rPr>
              <a:t>The Earth has music for those who listen</a:t>
            </a:r>
            <a:r>
              <a:rPr lang="en-US" sz="1600" dirty="0"/>
              <a:t> by </a:t>
            </a:r>
            <a:r>
              <a:rPr lang="en-US" sz="1600" dirty="0">
                <a:hlinkClick r:id="rId17"/>
              </a:rPr>
              <a:t>Preeti Singh for Creative Commons</a:t>
            </a:r>
            <a:r>
              <a:rPr lang="en-US" sz="1600" dirty="0"/>
              <a:t> is licensed </a:t>
            </a:r>
            <a:r>
              <a:rPr lang="en-US" sz="1600" dirty="0">
                <a:hlinkClick r:id="rId11"/>
              </a:rPr>
              <a:t>CC BY-NC-SA 4.0</a:t>
            </a:r>
            <a:r>
              <a:rPr lang="en-US" sz="1600" dirty="0"/>
              <a:t>.</a:t>
            </a:r>
            <a:endParaRPr lang="en-AU" sz="1600" dirty="0"/>
          </a:p>
          <a:p>
            <a:pPr>
              <a:lnSpc>
                <a:spcPct val="100000"/>
              </a:lnSpc>
              <a:spcBef>
                <a:spcPts val="0"/>
              </a:spcBef>
              <a:spcAft>
                <a:spcPts val="1200"/>
              </a:spcAft>
            </a:pPr>
            <a:r>
              <a:rPr lang="en-AU" sz="1600" dirty="0"/>
              <a:t>Interaction: </a:t>
            </a:r>
            <a:r>
              <a:rPr lang="en-US" sz="1600" dirty="0">
                <a:hlinkClick r:id="rId18"/>
              </a:rPr>
              <a:t>Celebrate Togetherness</a:t>
            </a:r>
            <a:r>
              <a:rPr lang="en-US" sz="1600" dirty="0"/>
              <a:t> by </a:t>
            </a:r>
            <a:r>
              <a:rPr lang="en-US" sz="1600" dirty="0">
                <a:hlinkClick r:id="rId19"/>
              </a:rPr>
              <a:t>Lera Lytvyn</a:t>
            </a:r>
            <a:r>
              <a:rPr lang="en-US" sz="1600" dirty="0"/>
              <a:t> is licensed </a:t>
            </a:r>
            <a:r>
              <a:rPr lang="en-US" sz="1600" dirty="0">
                <a:hlinkClick r:id="rId11"/>
              </a:rPr>
              <a:t>CC BY-NC-SA 4.0</a:t>
            </a:r>
            <a:r>
              <a:rPr lang="en-US" sz="1600" dirty="0"/>
              <a:t>.</a:t>
            </a:r>
            <a:endParaRPr lang="en-AU" sz="1600" dirty="0"/>
          </a:p>
        </p:txBody>
      </p:sp>
    </p:spTree>
    <p:extLst>
      <p:ext uri="{BB962C8B-B14F-4D97-AF65-F5344CB8AC3E}">
        <p14:creationId xmlns:p14="http://schemas.microsoft.com/office/powerpoint/2010/main" val="3298826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2D602-6056-5A4B-A164-05BFD5780146}"/>
              </a:ext>
            </a:extLst>
          </p:cNvPr>
          <p:cNvSpPr>
            <a:spLocks noGrp="1"/>
          </p:cNvSpPr>
          <p:nvPr>
            <p:ph type="title"/>
          </p:nvPr>
        </p:nvSpPr>
        <p:spPr>
          <a:xfrm>
            <a:off x="838200" y="365125"/>
            <a:ext cx="10515600" cy="1325563"/>
          </a:xfrm>
        </p:spPr>
        <p:txBody>
          <a:bodyPr anchor="ctr">
            <a:normAutofit/>
          </a:bodyPr>
          <a:lstStyle/>
          <a:p>
            <a:r>
              <a:rPr lang="en-US" dirty="0"/>
              <a:t>Statement of positionality</a:t>
            </a:r>
            <a:endParaRPr lang="en-AU" dirty="0"/>
          </a:p>
        </p:txBody>
      </p:sp>
      <p:sp>
        <p:nvSpPr>
          <p:cNvPr id="3" name="Content Placeholder 2">
            <a:extLst>
              <a:ext uri="{FF2B5EF4-FFF2-40B4-BE49-F238E27FC236}">
                <a16:creationId xmlns:a16="http://schemas.microsoft.com/office/drawing/2014/main" id="{F5508B0C-F204-1D00-27CC-AA260A707B04}"/>
              </a:ext>
            </a:extLst>
          </p:cNvPr>
          <p:cNvSpPr>
            <a:spLocks noGrp="1"/>
          </p:cNvSpPr>
          <p:nvPr>
            <p:ph idx="1"/>
          </p:nvPr>
        </p:nvSpPr>
        <p:spPr>
          <a:xfrm>
            <a:off x="838200" y="1825625"/>
            <a:ext cx="10515600" cy="4351338"/>
          </a:xfrm>
        </p:spPr>
        <p:txBody>
          <a:bodyPr anchor="t">
            <a:noAutofit/>
          </a:bodyPr>
          <a:lstStyle/>
          <a:p>
            <a:pPr>
              <a:lnSpc>
                <a:spcPct val="100000"/>
              </a:lnSpc>
              <a:spcBef>
                <a:spcPts val="0"/>
              </a:spcBef>
              <a:spcAft>
                <a:spcPts val="1200"/>
              </a:spcAft>
            </a:pPr>
            <a:r>
              <a:rPr lang="en-US" dirty="0"/>
              <a:t>I’m a White British settler on unceded Gadigal land. </a:t>
            </a:r>
          </a:p>
          <a:p>
            <a:pPr>
              <a:lnSpc>
                <a:spcPct val="100000"/>
              </a:lnSpc>
              <a:spcBef>
                <a:spcPts val="0"/>
              </a:spcBef>
              <a:spcAft>
                <a:spcPts val="1200"/>
              </a:spcAft>
            </a:pPr>
            <a:r>
              <a:rPr lang="en-US" dirty="0"/>
              <a:t>My background is in education and English language teaching  - fields that have played a significant role in </a:t>
            </a:r>
            <a:r>
              <a:rPr lang="en-US" dirty="0" err="1"/>
              <a:t>colonisation</a:t>
            </a:r>
            <a:r>
              <a:rPr lang="en-US" dirty="0"/>
              <a:t> and inequity.</a:t>
            </a:r>
          </a:p>
          <a:p>
            <a:pPr>
              <a:lnSpc>
                <a:spcPct val="100000"/>
              </a:lnSpc>
              <a:spcBef>
                <a:spcPts val="0"/>
              </a:spcBef>
              <a:spcAft>
                <a:spcPts val="1200"/>
              </a:spcAft>
            </a:pPr>
            <a:r>
              <a:rPr lang="en-US" dirty="0"/>
              <a:t>I aim to listen, unlearn, and support more inclusive, accessible and equitable practices in my work.</a:t>
            </a:r>
            <a:endParaRPr lang="en-AU" dirty="0"/>
          </a:p>
        </p:txBody>
      </p:sp>
    </p:spTree>
    <p:extLst>
      <p:ext uri="{BB962C8B-B14F-4D97-AF65-F5344CB8AC3E}">
        <p14:creationId xmlns:p14="http://schemas.microsoft.com/office/powerpoint/2010/main" val="2235807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47189-6331-88FB-5C21-B1EAFE9591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3D0EA8-5D76-459E-DBF1-4137709E131C}"/>
              </a:ext>
            </a:extLst>
          </p:cNvPr>
          <p:cNvSpPr>
            <a:spLocks noGrp="1"/>
          </p:cNvSpPr>
          <p:nvPr>
            <p:ph type="title"/>
          </p:nvPr>
        </p:nvSpPr>
        <p:spPr>
          <a:xfrm>
            <a:off x="838200" y="365125"/>
            <a:ext cx="10515600" cy="1051527"/>
          </a:xfrm>
        </p:spPr>
        <p:txBody>
          <a:bodyPr/>
          <a:lstStyle/>
          <a:p>
            <a:r>
              <a:rPr lang="en-US"/>
              <a:t>Event guidelines</a:t>
            </a:r>
            <a:endParaRPr lang="en-AU"/>
          </a:p>
        </p:txBody>
      </p:sp>
      <p:sp>
        <p:nvSpPr>
          <p:cNvPr id="3" name="Content Placeholder 2">
            <a:extLst>
              <a:ext uri="{FF2B5EF4-FFF2-40B4-BE49-F238E27FC236}">
                <a16:creationId xmlns:a16="http://schemas.microsoft.com/office/drawing/2014/main" id="{914F2ECD-DD13-4E44-3FFF-34E824EC1C5D}"/>
              </a:ext>
            </a:extLst>
          </p:cNvPr>
          <p:cNvSpPr>
            <a:spLocks noGrp="1"/>
          </p:cNvSpPr>
          <p:nvPr>
            <p:ph idx="1"/>
          </p:nvPr>
        </p:nvSpPr>
        <p:spPr>
          <a:xfrm>
            <a:off x="838450" y="1569665"/>
            <a:ext cx="10515350" cy="4703119"/>
          </a:xfrm>
        </p:spPr>
        <p:txBody>
          <a:bodyPr vert="horz" lIns="91440" tIns="45720" rIns="91440" bIns="45720" rtlCol="0" anchor="t">
            <a:normAutofit fontScale="92500" lnSpcReduction="10000"/>
          </a:bodyPr>
          <a:lstStyle/>
          <a:p>
            <a:pPr>
              <a:lnSpc>
                <a:spcPct val="100000"/>
              </a:lnSpc>
              <a:spcBef>
                <a:spcPts val="0"/>
              </a:spcBef>
              <a:spcAft>
                <a:spcPts val="1200"/>
              </a:spcAft>
            </a:pPr>
            <a:r>
              <a:rPr lang="en-US" sz="2800" dirty="0"/>
              <a:t>📽 Session r</a:t>
            </a:r>
            <a:r>
              <a:rPr lang="en-US" sz="2800" kern="1200" dirty="0"/>
              <a:t>ecorded and shared under open license</a:t>
            </a:r>
          </a:p>
          <a:p>
            <a:pPr>
              <a:lnSpc>
                <a:spcPct val="100000"/>
              </a:lnSpc>
              <a:spcBef>
                <a:spcPts val="0"/>
              </a:spcBef>
              <a:spcAft>
                <a:spcPts val="1200"/>
              </a:spcAft>
            </a:pPr>
            <a:r>
              <a:rPr lang="en-US" sz="2800" dirty="0"/>
              <a:t>💬 Live captions and transcription available</a:t>
            </a:r>
          </a:p>
          <a:p>
            <a:pPr>
              <a:lnSpc>
                <a:spcPct val="100000"/>
              </a:lnSpc>
              <a:spcBef>
                <a:spcPts val="0"/>
              </a:spcBef>
              <a:spcAft>
                <a:spcPts val="1200"/>
              </a:spcAft>
            </a:pPr>
            <a:r>
              <a:rPr lang="en-US" sz="2800" dirty="0"/>
              <a:t>▶ Cameras optional – your choice</a:t>
            </a:r>
            <a:endParaRPr lang="en-US" sz="2800" kern="1200" dirty="0"/>
          </a:p>
          <a:p>
            <a:pPr>
              <a:lnSpc>
                <a:spcPct val="100000"/>
              </a:lnSpc>
              <a:spcBef>
                <a:spcPts val="0"/>
              </a:spcBef>
              <a:spcAft>
                <a:spcPts val="1200"/>
              </a:spcAft>
            </a:pPr>
            <a:r>
              <a:rPr lang="en-US" sz="2800" dirty="0"/>
              <a:t>🎤 Mute </a:t>
            </a:r>
            <a:r>
              <a:rPr lang="en-US" sz="2800" kern="1200" dirty="0"/>
              <a:t>mic unless speaking</a:t>
            </a:r>
          </a:p>
          <a:p>
            <a:pPr>
              <a:lnSpc>
                <a:spcPct val="100000"/>
              </a:lnSpc>
              <a:spcBef>
                <a:spcPts val="0"/>
              </a:spcBef>
              <a:spcAft>
                <a:spcPts val="1200"/>
              </a:spcAft>
            </a:pPr>
            <a:r>
              <a:rPr lang="en-US" sz="2800" dirty="0"/>
              <a:t>🗨 Use chat anytime for questions and comments</a:t>
            </a:r>
            <a:endParaRPr lang="en-US" sz="2800" kern="1200" dirty="0"/>
          </a:p>
          <a:p>
            <a:pPr>
              <a:lnSpc>
                <a:spcPct val="100000"/>
              </a:lnSpc>
              <a:spcBef>
                <a:spcPts val="0"/>
              </a:spcBef>
              <a:spcAft>
                <a:spcPts val="1200"/>
              </a:spcAft>
            </a:pPr>
            <a:r>
              <a:rPr lang="en-US" sz="2800" dirty="0"/>
              <a:t>🔗 Use descriptive titles when sharing links</a:t>
            </a:r>
          </a:p>
          <a:p>
            <a:pPr>
              <a:lnSpc>
                <a:spcPct val="100000"/>
              </a:lnSpc>
              <a:spcBef>
                <a:spcPts val="0"/>
              </a:spcBef>
              <a:spcAft>
                <a:spcPts val="1200"/>
              </a:spcAft>
            </a:pPr>
            <a:r>
              <a:rPr lang="en-US" sz="2800" dirty="0"/>
              <a:t>☕ Take breaks whenever you need to</a:t>
            </a:r>
          </a:p>
          <a:p>
            <a:pPr>
              <a:lnSpc>
                <a:spcPct val="100000"/>
              </a:lnSpc>
              <a:spcBef>
                <a:spcPts val="0"/>
              </a:spcBef>
              <a:spcAft>
                <a:spcPts val="1200"/>
              </a:spcAft>
            </a:pPr>
            <a:r>
              <a:rPr lang="en-US" sz="2800" dirty="0"/>
              <a:t>💡 We are committed to inclusive and accessible practices </a:t>
            </a:r>
          </a:p>
          <a:p>
            <a:pPr>
              <a:lnSpc>
                <a:spcPct val="100000"/>
              </a:lnSpc>
              <a:spcBef>
                <a:spcPts val="0"/>
              </a:spcBef>
              <a:spcAft>
                <a:spcPts val="1200"/>
              </a:spcAft>
            </a:pPr>
            <a:r>
              <a:rPr lang="en-US" sz="2800" dirty="0"/>
              <a:t>📩 Questions or feedback? Contact </a:t>
            </a:r>
            <a:r>
              <a:rPr lang="en-US" sz="2800" dirty="0">
                <a:hlinkClick r:id="rId3"/>
              </a:rPr>
              <a:t>Ed.Connect@uts.edu.au</a:t>
            </a:r>
            <a:r>
              <a:rPr lang="en-US" sz="2800" dirty="0"/>
              <a:t>. </a:t>
            </a:r>
          </a:p>
        </p:txBody>
      </p:sp>
    </p:spTree>
    <p:extLst>
      <p:ext uri="{BB962C8B-B14F-4D97-AF65-F5344CB8AC3E}">
        <p14:creationId xmlns:p14="http://schemas.microsoft.com/office/powerpoint/2010/main" val="188585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629D5-05B8-621B-67D3-79F0DFBBA1C4}"/>
              </a:ext>
            </a:extLst>
          </p:cNvPr>
          <p:cNvSpPr>
            <a:spLocks noGrp="1"/>
          </p:cNvSpPr>
          <p:nvPr>
            <p:ph type="ctrTitle"/>
          </p:nvPr>
        </p:nvSpPr>
        <p:spPr>
          <a:xfrm>
            <a:off x="7057622" y="548640"/>
            <a:ext cx="4635614" cy="3638959"/>
          </a:xfrm>
        </p:spPr>
        <p:txBody>
          <a:bodyPr>
            <a:noAutofit/>
          </a:bodyPr>
          <a:lstStyle/>
          <a:p>
            <a:pPr algn="l"/>
            <a:r>
              <a:rPr lang="en-US" sz="3600" dirty="0"/>
              <a:t>Inclusive and Accessible Practices for Synchronous Presentations: </a:t>
            </a:r>
            <a:br>
              <a:rPr lang="en-US" sz="3600" dirty="0"/>
            </a:br>
            <a:r>
              <a:rPr lang="en-US" sz="3600" dirty="0"/>
              <a:t>Key tips</a:t>
            </a:r>
            <a:endParaRPr lang="en-AU" sz="3600" dirty="0"/>
          </a:p>
        </p:txBody>
      </p:sp>
      <p:sp>
        <p:nvSpPr>
          <p:cNvPr id="6" name="Subtitle 5">
            <a:extLst>
              <a:ext uri="{FF2B5EF4-FFF2-40B4-BE49-F238E27FC236}">
                <a16:creationId xmlns:a16="http://schemas.microsoft.com/office/drawing/2014/main" id="{47A692A3-26F9-1A9A-B52D-167D435F7658}"/>
              </a:ext>
            </a:extLst>
          </p:cNvPr>
          <p:cNvSpPr>
            <a:spLocks noGrp="1"/>
          </p:cNvSpPr>
          <p:nvPr>
            <p:ph type="subTitle" idx="1"/>
          </p:nvPr>
        </p:nvSpPr>
        <p:spPr>
          <a:xfrm>
            <a:off x="7057621" y="4449209"/>
            <a:ext cx="4258079" cy="1564420"/>
          </a:xfrm>
        </p:spPr>
        <p:txBody>
          <a:bodyPr>
            <a:normAutofit/>
          </a:bodyPr>
          <a:lstStyle/>
          <a:p>
            <a:pPr algn="l"/>
            <a:r>
              <a:rPr lang="en-US" sz="1800" dirty="0">
                <a:solidFill>
                  <a:srgbClr val="000000"/>
                </a:solidFill>
              </a:rPr>
              <a:t>© 2025 University of Technology Sydney </a:t>
            </a:r>
            <a:r>
              <a:rPr lang="en-US" sz="1800" dirty="0">
                <a:solidFill>
                  <a:srgbClr val="000000"/>
                </a:solidFill>
                <a:hlinkClick r:id="rId3"/>
              </a:rPr>
              <a:t>CC BY 4.0 </a:t>
            </a:r>
            <a:endParaRPr lang="en-US" sz="1800" dirty="0">
              <a:solidFill>
                <a:srgbClr val="000000"/>
              </a:solidFill>
            </a:endParaRPr>
          </a:p>
          <a:p>
            <a:pPr algn="l"/>
            <a:r>
              <a:rPr lang="en-US" sz="1800" dirty="0"/>
              <a:t>Presented by Jenny Wallace, Education Portfolio</a:t>
            </a:r>
            <a:endParaRPr lang="en-AU" sz="1800" dirty="0"/>
          </a:p>
        </p:txBody>
      </p:sp>
      <p:pic>
        <p:nvPicPr>
          <p:cNvPr id="5" name="Picture 4" descr="Four translucent multicoloured chat bubbles overlaid like a venn diagram. In the middle section between all the bubbles is a smiley face.">
            <a:extLst>
              <a:ext uri="{FF2B5EF4-FFF2-40B4-BE49-F238E27FC236}">
                <a16:creationId xmlns:a16="http://schemas.microsoft.com/office/drawing/2014/main" id="{3C2DD957-3FF8-22CA-602B-05BC1D32EB63}"/>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07292" y="-605307"/>
            <a:ext cx="7030063" cy="9841320"/>
          </a:xfrm>
          <a:prstGeom prst="rect">
            <a:avLst/>
          </a:prstGeom>
        </p:spPr>
      </p:pic>
      <p:sp>
        <p:nvSpPr>
          <p:cNvPr id="10" name="TextBox 9">
            <a:extLst>
              <a:ext uri="{FF2B5EF4-FFF2-40B4-BE49-F238E27FC236}">
                <a16:creationId xmlns:a16="http://schemas.microsoft.com/office/drawing/2014/main" id="{FE3421BD-C995-C960-084C-B282A05CEA00}"/>
              </a:ext>
            </a:extLst>
          </p:cNvPr>
          <p:cNvSpPr txBox="1"/>
          <p:nvPr/>
        </p:nvSpPr>
        <p:spPr>
          <a:xfrm>
            <a:off x="6722771" y="6581001"/>
            <a:ext cx="5364052" cy="261610"/>
          </a:xfrm>
          <a:prstGeom prst="rect">
            <a:avLst/>
          </a:prstGeom>
          <a:solidFill>
            <a:schemeClr val="bg1"/>
          </a:solidFill>
        </p:spPr>
        <p:txBody>
          <a:bodyPr wrap="square" rtlCol="0">
            <a:spAutoFit/>
          </a:bodyPr>
          <a:lstStyle/>
          <a:p>
            <a:r>
              <a:rPr lang="en-US" sz="1100" dirty="0"/>
              <a:t>Image: </a:t>
            </a:r>
            <a:r>
              <a:rPr lang="en-US" sz="1100" dirty="0">
                <a:hlinkClick r:id="rId5"/>
              </a:rPr>
              <a:t>Dialogue</a:t>
            </a:r>
            <a:r>
              <a:rPr lang="en-US" sz="1100" dirty="0"/>
              <a:t> by </a:t>
            </a:r>
            <a:r>
              <a:rPr lang="en-US" sz="1100" dirty="0">
                <a:hlinkClick r:id="rId6"/>
              </a:rPr>
              <a:t>Sebastian Aravena</a:t>
            </a:r>
            <a:r>
              <a:rPr lang="en-US" sz="1100" dirty="0"/>
              <a:t> is licensed </a:t>
            </a:r>
            <a:r>
              <a:rPr lang="en-US" sz="1100" dirty="0">
                <a:hlinkClick r:id="rId7"/>
              </a:rPr>
              <a:t>CC BY-NC-SA 4.0A</a:t>
            </a:r>
            <a:endParaRPr lang="en-AU" sz="1100" dirty="0"/>
          </a:p>
        </p:txBody>
      </p:sp>
    </p:spTree>
    <p:extLst>
      <p:ext uri="{BB962C8B-B14F-4D97-AF65-F5344CB8AC3E}">
        <p14:creationId xmlns:p14="http://schemas.microsoft.com/office/powerpoint/2010/main" val="272915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029F5-A779-796F-1741-7553C0B22880}"/>
              </a:ext>
            </a:extLst>
          </p:cNvPr>
          <p:cNvSpPr>
            <a:spLocks noGrp="1"/>
          </p:cNvSpPr>
          <p:nvPr>
            <p:ph type="title"/>
          </p:nvPr>
        </p:nvSpPr>
        <p:spPr/>
        <p:txBody>
          <a:bodyPr/>
          <a:lstStyle/>
          <a:p>
            <a:r>
              <a:rPr lang="en-US" dirty="0"/>
              <a:t>Outline</a:t>
            </a:r>
            <a:endParaRPr lang="en-AU" dirty="0"/>
          </a:p>
        </p:txBody>
      </p:sp>
      <p:sp>
        <p:nvSpPr>
          <p:cNvPr id="3" name="Content Placeholder 2">
            <a:extLst>
              <a:ext uri="{FF2B5EF4-FFF2-40B4-BE49-F238E27FC236}">
                <a16:creationId xmlns:a16="http://schemas.microsoft.com/office/drawing/2014/main" id="{35232C71-425A-FCF7-0670-9144F2E35A1D}"/>
              </a:ext>
            </a:extLst>
          </p:cNvPr>
          <p:cNvSpPr>
            <a:spLocks noGrp="1"/>
          </p:cNvSpPr>
          <p:nvPr>
            <p:ph idx="1"/>
          </p:nvPr>
        </p:nvSpPr>
        <p:spPr>
          <a:xfrm>
            <a:off x="838200" y="1577340"/>
            <a:ext cx="10515600" cy="4599623"/>
          </a:xfrm>
        </p:spPr>
        <p:txBody>
          <a:bodyPr>
            <a:normAutofit/>
          </a:bodyPr>
          <a:lstStyle/>
          <a:p>
            <a:r>
              <a:rPr lang="en-US" sz="2800" dirty="0"/>
              <a:t>Who this presentation is for (and why it matters)</a:t>
            </a:r>
          </a:p>
          <a:p>
            <a:r>
              <a:rPr lang="en-US" dirty="0"/>
              <a:t>Inclusive and accessible practices for</a:t>
            </a:r>
          </a:p>
          <a:p>
            <a:pPr lvl="1"/>
            <a:r>
              <a:rPr lang="en-US" dirty="0"/>
              <a:t>Format</a:t>
            </a:r>
          </a:p>
          <a:p>
            <a:pPr lvl="1"/>
            <a:r>
              <a:rPr lang="en-US" dirty="0"/>
              <a:t>Logistics &amp; technology</a:t>
            </a:r>
          </a:p>
          <a:p>
            <a:pPr lvl="1"/>
            <a:r>
              <a:rPr lang="en-US" dirty="0"/>
              <a:t>Resources &amp; materials</a:t>
            </a:r>
          </a:p>
          <a:p>
            <a:pPr lvl="1"/>
            <a:r>
              <a:rPr lang="en-US" dirty="0"/>
              <a:t>Verbal &amp; non-verbal delivery</a:t>
            </a:r>
          </a:p>
          <a:p>
            <a:pPr lvl="1"/>
            <a:r>
              <a:rPr lang="en-US" dirty="0"/>
              <a:t>Interaction</a:t>
            </a:r>
          </a:p>
          <a:p>
            <a:r>
              <a:rPr lang="en-US" dirty="0"/>
              <a:t>Wrap up and thank you</a:t>
            </a:r>
          </a:p>
          <a:p>
            <a:r>
              <a:rPr lang="en-US" dirty="0"/>
              <a:t>Licensing and attribution</a:t>
            </a:r>
          </a:p>
        </p:txBody>
      </p:sp>
    </p:spTree>
    <p:extLst>
      <p:ext uri="{BB962C8B-B14F-4D97-AF65-F5344CB8AC3E}">
        <p14:creationId xmlns:p14="http://schemas.microsoft.com/office/powerpoint/2010/main" val="2422155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E8BAF-758D-DA67-855F-8A099AEAFB3C}"/>
              </a:ext>
            </a:extLst>
          </p:cNvPr>
          <p:cNvSpPr>
            <a:spLocks noGrp="1"/>
          </p:cNvSpPr>
          <p:nvPr>
            <p:ph type="title"/>
          </p:nvPr>
        </p:nvSpPr>
        <p:spPr>
          <a:xfrm>
            <a:off x="838200" y="365126"/>
            <a:ext cx="10515600" cy="944386"/>
          </a:xfrm>
        </p:spPr>
        <p:txBody>
          <a:bodyPr>
            <a:normAutofit/>
          </a:bodyPr>
          <a:lstStyle/>
          <a:p>
            <a:r>
              <a:rPr lang="en-US" sz="4000" dirty="0"/>
              <a:t>Who this presentation is for (and why it matters)</a:t>
            </a:r>
            <a:endParaRPr lang="en-AU" sz="4000" dirty="0"/>
          </a:p>
        </p:txBody>
      </p:sp>
      <p:sp>
        <p:nvSpPr>
          <p:cNvPr id="3" name="Content Placeholder 2">
            <a:extLst>
              <a:ext uri="{FF2B5EF4-FFF2-40B4-BE49-F238E27FC236}">
                <a16:creationId xmlns:a16="http://schemas.microsoft.com/office/drawing/2014/main" id="{996CD8F8-DB67-26DF-BC7A-2DE1DAD123B0}"/>
              </a:ext>
            </a:extLst>
          </p:cNvPr>
          <p:cNvSpPr>
            <a:spLocks noGrp="1"/>
          </p:cNvSpPr>
          <p:nvPr>
            <p:ph idx="1"/>
          </p:nvPr>
        </p:nvSpPr>
        <p:spPr>
          <a:xfrm>
            <a:off x="838200" y="1309512"/>
            <a:ext cx="10515600" cy="4968458"/>
          </a:xfrm>
        </p:spPr>
        <p:txBody>
          <a:bodyPr>
            <a:noAutofit/>
          </a:bodyPr>
          <a:lstStyle/>
          <a:p>
            <a:pPr marL="0" indent="0">
              <a:lnSpc>
                <a:spcPct val="100000"/>
              </a:lnSpc>
              <a:spcBef>
                <a:spcPts val="0"/>
              </a:spcBef>
              <a:spcAft>
                <a:spcPts val="200"/>
              </a:spcAft>
              <a:buNone/>
            </a:pPr>
            <a:r>
              <a:rPr lang="en-US" sz="1900" b="1" dirty="0">
                <a:latin typeface="+mj-lt"/>
              </a:rPr>
              <a:t>Why you’re here</a:t>
            </a:r>
          </a:p>
          <a:p>
            <a:pPr>
              <a:lnSpc>
                <a:spcPct val="100000"/>
              </a:lnSpc>
              <a:spcBef>
                <a:spcPts val="0"/>
              </a:spcBef>
              <a:spcAft>
                <a:spcPts val="200"/>
              </a:spcAft>
            </a:pPr>
            <a:r>
              <a:rPr lang="en-US" sz="1900" dirty="0"/>
              <a:t>You’re giving synchronous (i.e. live) presentations – online, in person or hybrid</a:t>
            </a:r>
          </a:p>
          <a:p>
            <a:pPr>
              <a:lnSpc>
                <a:spcPct val="100000"/>
              </a:lnSpc>
              <a:spcBef>
                <a:spcPts val="0"/>
              </a:spcBef>
              <a:spcAft>
                <a:spcPts val="200"/>
              </a:spcAft>
            </a:pPr>
            <a:r>
              <a:rPr lang="en-US" sz="1900" dirty="0"/>
              <a:t>You want to be more inclusive and accessible, but you’re short on time, support or a starting point</a:t>
            </a:r>
          </a:p>
          <a:p>
            <a:pPr marL="0" indent="0">
              <a:lnSpc>
                <a:spcPct val="100000"/>
              </a:lnSpc>
              <a:spcBef>
                <a:spcPts val="1200"/>
              </a:spcBef>
              <a:spcAft>
                <a:spcPts val="200"/>
              </a:spcAft>
              <a:buNone/>
            </a:pPr>
            <a:r>
              <a:rPr lang="en-US" sz="1900" b="1" dirty="0">
                <a:latin typeface="+mj-lt"/>
              </a:rPr>
              <a:t>What this presentation is</a:t>
            </a:r>
          </a:p>
          <a:p>
            <a:pPr>
              <a:lnSpc>
                <a:spcPct val="100000"/>
              </a:lnSpc>
              <a:spcBef>
                <a:spcPts val="0"/>
              </a:spcBef>
              <a:spcAft>
                <a:spcPts val="200"/>
              </a:spcAft>
              <a:buClr>
                <a:srgbClr val="336600"/>
              </a:buClr>
              <a:buFont typeface="Wingdings 2" panose="05020102010507070707" pitchFamily="18" charset="2"/>
              <a:buChar char=""/>
            </a:pPr>
            <a:r>
              <a:rPr lang="en-US" sz="1900" dirty="0"/>
              <a:t>A quick start kit</a:t>
            </a:r>
          </a:p>
          <a:p>
            <a:pPr>
              <a:lnSpc>
                <a:spcPct val="100000"/>
              </a:lnSpc>
              <a:spcBef>
                <a:spcPts val="0"/>
              </a:spcBef>
              <a:spcAft>
                <a:spcPts val="200"/>
              </a:spcAft>
              <a:buClr>
                <a:srgbClr val="336600"/>
              </a:buClr>
              <a:buFont typeface="Wingdings 2" panose="05020102010507070707" pitchFamily="18" charset="2"/>
              <a:buChar char=""/>
            </a:pPr>
            <a:r>
              <a:rPr lang="en-US" sz="1900" dirty="0"/>
              <a:t>For presenting to </a:t>
            </a:r>
            <a:r>
              <a:rPr lang="en-US" sz="1900" i="1" dirty="0"/>
              <a:t>any</a:t>
            </a:r>
            <a:r>
              <a:rPr lang="en-US" sz="1900" dirty="0"/>
              <a:t> audience, because access needs aren’t always visible</a:t>
            </a:r>
          </a:p>
          <a:p>
            <a:pPr>
              <a:lnSpc>
                <a:spcPct val="100000"/>
              </a:lnSpc>
              <a:spcBef>
                <a:spcPts val="0"/>
              </a:spcBef>
              <a:spcAft>
                <a:spcPts val="200"/>
              </a:spcAft>
              <a:buClr>
                <a:srgbClr val="336600"/>
              </a:buClr>
              <a:buFont typeface="Wingdings 2" panose="05020102010507070707" pitchFamily="18" charset="2"/>
              <a:buChar char=""/>
            </a:pPr>
            <a:r>
              <a:rPr lang="en-US" sz="1900" dirty="0"/>
              <a:t>Progress over perfection – small steps are still meaningful</a:t>
            </a:r>
          </a:p>
          <a:p>
            <a:pPr>
              <a:lnSpc>
                <a:spcPct val="100000"/>
              </a:lnSpc>
              <a:spcBef>
                <a:spcPts val="0"/>
              </a:spcBef>
              <a:spcAft>
                <a:spcPts val="200"/>
              </a:spcAft>
              <a:buClr>
                <a:srgbClr val="336600"/>
              </a:buClr>
              <a:buFont typeface="Wingdings 2" panose="05020102010507070707" pitchFamily="18" charset="2"/>
              <a:buChar char=""/>
            </a:pPr>
            <a:r>
              <a:rPr lang="en-US" sz="1900" dirty="0"/>
              <a:t>A live demo of what ‘inclusive and accessible’ looks like live and in practice</a:t>
            </a:r>
          </a:p>
          <a:p>
            <a:pPr marL="0" indent="0">
              <a:lnSpc>
                <a:spcPct val="100000"/>
              </a:lnSpc>
              <a:spcBef>
                <a:spcPts val="1200"/>
              </a:spcBef>
              <a:spcAft>
                <a:spcPts val="200"/>
              </a:spcAft>
              <a:buNone/>
            </a:pPr>
            <a:r>
              <a:rPr lang="en-AU" sz="1900" b="1" dirty="0">
                <a:latin typeface="+mj-lt"/>
              </a:rPr>
              <a:t>What this presentation is not</a:t>
            </a:r>
          </a:p>
          <a:p>
            <a:pPr>
              <a:lnSpc>
                <a:spcPct val="100000"/>
              </a:lnSpc>
              <a:spcBef>
                <a:spcPts val="0"/>
              </a:spcBef>
              <a:spcAft>
                <a:spcPts val="200"/>
              </a:spcAft>
              <a:buClr>
                <a:srgbClr val="C00000"/>
              </a:buClr>
              <a:buFont typeface="Wingdings" panose="05000000000000000000" pitchFamily="2" charset="2"/>
              <a:buChar char=""/>
            </a:pPr>
            <a:r>
              <a:rPr lang="en-AU" sz="1900" dirty="0"/>
              <a:t>A full manual or deep dive – see </a:t>
            </a:r>
            <a:r>
              <a:rPr lang="en-US" sz="1900" dirty="0">
                <a:hlinkClick r:id="rId3"/>
              </a:rPr>
              <a:t>ADCET</a:t>
            </a:r>
            <a:r>
              <a:rPr lang="en-US" sz="1900" dirty="0"/>
              <a:t> for comprehensive resources</a:t>
            </a:r>
            <a:endParaRPr lang="en-AU" sz="1900" dirty="0"/>
          </a:p>
          <a:p>
            <a:pPr>
              <a:lnSpc>
                <a:spcPct val="100000"/>
              </a:lnSpc>
              <a:spcBef>
                <a:spcPts val="0"/>
              </a:spcBef>
              <a:spcAft>
                <a:spcPts val="200"/>
              </a:spcAft>
              <a:buClr>
                <a:srgbClr val="C00000"/>
              </a:buClr>
              <a:buFont typeface="Wingdings" panose="05000000000000000000" pitchFamily="2" charset="2"/>
              <a:buChar char=""/>
            </a:pPr>
            <a:r>
              <a:rPr lang="en-AU" sz="1900" dirty="0"/>
              <a:t>A one-size-fits-all solution</a:t>
            </a:r>
          </a:p>
          <a:p>
            <a:pPr marL="0" indent="0">
              <a:lnSpc>
                <a:spcPct val="100000"/>
              </a:lnSpc>
              <a:spcBef>
                <a:spcPts val="1200"/>
              </a:spcBef>
              <a:spcAft>
                <a:spcPts val="200"/>
              </a:spcAft>
              <a:buNone/>
            </a:pPr>
            <a:r>
              <a:rPr lang="en-US" sz="1900" b="1" dirty="0"/>
              <a:t>What you’ll take away</a:t>
            </a:r>
          </a:p>
          <a:p>
            <a:pPr>
              <a:lnSpc>
                <a:spcPct val="100000"/>
              </a:lnSpc>
              <a:spcBef>
                <a:spcPts val="0"/>
              </a:spcBef>
              <a:spcAft>
                <a:spcPts val="200"/>
              </a:spcAft>
              <a:buClr>
                <a:srgbClr val="336600"/>
              </a:buClr>
            </a:pPr>
            <a:r>
              <a:rPr lang="en-US" sz="1900" dirty="0"/>
              <a:t>Some doable strategies to make your next presentation more inclusive and accessible</a:t>
            </a:r>
            <a:endParaRPr lang="en-AU" sz="1900" dirty="0"/>
          </a:p>
        </p:txBody>
      </p:sp>
    </p:spTree>
    <p:extLst>
      <p:ext uri="{BB962C8B-B14F-4D97-AF65-F5344CB8AC3E}">
        <p14:creationId xmlns:p14="http://schemas.microsoft.com/office/powerpoint/2010/main" val="434983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fade">
                                      <p:cBhvr>
                                        <p:cTn id="62" dur="5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fade">
                                      <p:cBhvr>
                                        <p:cTn id="67"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1F87B-7C02-6137-2075-9600DF4CBEA9}"/>
              </a:ext>
            </a:extLst>
          </p:cNvPr>
          <p:cNvSpPr>
            <a:spLocks noGrp="1"/>
          </p:cNvSpPr>
          <p:nvPr>
            <p:ph type="title"/>
          </p:nvPr>
        </p:nvSpPr>
        <p:spPr>
          <a:xfrm>
            <a:off x="838200" y="681038"/>
            <a:ext cx="3312695" cy="1325563"/>
          </a:xfrm>
          <a:prstGeom prst="wedgeRoundRectCallout">
            <a:avLst>
              <a:gd name="adj1" fmla="val -45676"/>
              <a:gd name="adj2" fmla="val 70260"/>
              <a:gd name="adj3" fmla="val 16667"/>
            </a:avLst>
          </a:prstGeom>
          <a:solidFill>
            <a:srgbClr val="FEF400">
              <a:alpha val="20000"/>
            </a:srgbClr>
          </a:solidFill>
        </p:spPr>
        <p:txBody>
          <a:bodyPr/>
          <a:lstStyle/>
          <a:p>
            <a:pPr algn="ctr"/>
            <a:r>
              <a:rPr lang="en-US"/>
              <a:t>Format</a:t>
            </a:r>
            <a:endParaRPr lang="en-AU"/>
          </a:p>
        </p:txBody>
      </p:sp>
      <p:sp>
        <p:nvSpPr>
          <p:cNvPr id="3" name="Content Placeholder 2">
            <a:extLst>
              <a:ext uri="{FF2B5EF4-FFF2-40B4-BE49-F238E27FC236}">
                <a16:creationId xmlns:a16="http://schemas.microsoft.com/office/drawing/2014/main" id="{9D50787F-18CC-73B5-FD26-DADD488F6854}"/>
              </a:ext>
            </a:extLst>
          </p:cNvPr>
          <p:cNvSpPr>
            <a:spLocks noGrp="1"/>
          </p:cNvSpPr>
          <p:nvPr>
            <p:ph sz="half" idx="1"/>
          </p:nvPr>
        </p:nvSpPr>
        <p:spPr>
          <a:xfrm>
            <a:off x="838200" y="2478505"/>
            <a:ext cx="5181600" cy="3698457"/>
          </a:xfrm>
        </p:spPr>
        <p:txBody>
          <a:bodyPr>
            <a:normAutofit/>
          </a:bodyPr>
          <a:lstStyle/>
          <a:p>
            <a:pPr marL="0" indent="0">
              <a:lnSpc>
                <a:spcPct val="100000"/>
              </a:lnSpc>
              <a:spcBef>
                <a:spcPts val="600"/>
              </a:spcBef>
              <a:buNone/>
            </a:pPr>
            <a:r>
              <a:rPr lang="en-US" sz="2100"/>
              <a:t>Online, in person, or hybrid presentations have different facilitation requirements</a:t>
            </a:r>
          </a:p>
          <a:p>
            <a:pPr marL="342900" lvl="0" indent="-342900">
              <a:lnSpc>
                <a:spcPct val="100000"/>
              </a:lnSpc>
              <a:spcBef>
                <a:spcPts val="600"/>
              </a:spcBef>
              <a:buFont typeface="Symbol" panose="05050102010706020507" pitchFamily="18" charset="2"/>
              <a:buChar char=""/>
            </a:pPr>
            <a:r>
              <a:rPr lang="en-US" sz="2100" kern="100">
                <a:effectLst/>
                <a:ea typeface="Aptos" panose="020B0004020202020204" pitchFamily="34" charset="0"/>
                <a:cs typeface="Arial" panose="020B0604020202020204" pitchFamily="34" charset="0"/>
              </a:rPr>
              <a:t>Online: no travel needed and can be recorded and shared</a:t>
            </a:r>
            <a:endParaRPr lang="en-AU" sz="2100" kern="100">
              <a:effectLst/>
              <a:ea typeface="Aptos" panose="020B0004020202020204" pitchFamily="34" charset="0"/>
              <a:cs typeface="Arial" panose="020B0604020202020204" pitchFamily="34" charset="0"/>
            </a:endParaRPr>
          </a:p>
          <a:p>
            <a:pPr marL="342900" lvl="0" indent="-342900">
              <a:lnSpc>
                <a:spcPct val="100000"/>
              </a:lnSpc>
              <a:spcBef>
                <a:spcPts val="600"/>
              </a:spcBef>
              <a:buFont typeface="Symbol" panose="05050102010706020507" pitchFamily="18" charset="2"/>
              <a:buChar char=""/>
            </a:pPr>
            <a:r>
              <a:rPr lang="en-US" sz="2100" kern="100">
                <a:effectLst/>
                <a:ea typeface="Aptos" panose="020B0004020202020204" pitchFamily="34" charset="0"/>
                <a:cs typeface="Arial" panose="020B0604020202020204" pitchFamily="34" charset="0"/>
              </a:rPr>
              <a:t>In person: for networking or engaging in a shared experience</a:t>
            </a:r>
            <a:endParaRPr lang="en-AU" sz="2100" kern="100">
              <a:effectLst/>
              <a:ea typeface="Aptos" panose="020B0004020202020204" pitchFamily="34" charset="0"/>
              <a:cs typeface="Arial" panose="020B0604020202020204" pitchFamily="34" charset="0"/>
            </a:endParaRPr>
          </a:p>
          <a:p>
            <a:pPr marL="342900" lvl="0" indent="-342900">
              <a:lnSpc>
                <a:spcPct val="100000"/>
              </a:lnSpc>
              <a:spcBef>
                <a:spcPts val="600"/>
              </a:spcBef>
              <a:spcAft>
                <a:spcPts val="800"/>
              </a:spcAft>
              <a:buFont typeface="Symbol" panose="05050102010706020507" pitchFamily="18" charset="2"/>
              <a:buChar char=""/>
            </a:pPr>
            <a:r>
              <a:rPr lang="en-US" sz="2100" kern="100">
                <a:effectLst/>
                <a:ea typeface="Aptos" panose="020B0004020202020204" pitchFamily="34" charset="0"/>
                <a:cs typeface="Arial" panose="020B0604020202020204" pitchFamily="34" charset="0"/>
              </a:rPr>
              <a:t>Hybrid: offers choice but requires careful planning</a:t>
            </a:r>
            <a:endParaRPr lang="en-AU" sz="2100" kern="100">
              <a:effectLst/>
              <a:ea typeface="Aptos" panose="020B0004020202020204" pitchFamily="34" charset="0"/>
              <a:cs typeface="Arial" panose="020B0604020202020204" pitchFamily="34" charset="0"/>
            </a:endParaRPr>
          </a:p>
        </p:txBody>
      </p:sp>
      <p:pic>
        <p:nvPicPr>
          <p:cNvPr id="6" name="Content Placeholder 5" descr="A person in a room alone in the dark, looking at a computer screen with a presentation on it.">
            <a:extLst>
              <a:ext uri="{FF2B5EF4-FFF2-40B4-BE49-F238E27FC236}">
                <a16:creationId xmlns:a16="http://schemas.microsoft.com/office/drawing/2014/main" id="{7A247B36-8C89-9FB4-EDF1-49ABD927D367}"/>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rcRect/>
          <a:stretch/>
        </p:blipFill>
        <p:spPr>
          <a:xfrm>
            <a:off x="6955945" y="685800"/>
            <a:ext cx="4053681" cy="4697078"/>
          </a:xfrm>
        </p:spPr>
      </p:pic>
      <p:sp>
        <p:nvSpPr>
          <p:cNvPr id="7" name="TextBox 6">
            <a:extLst>
              <a:ext uri="{FF2B5EF4-FFF2-40B4-BE49-F238E27FC236}">
                <a16:creationId xmlns:a16="http://schemas.microsoft.com/office/drawing/2014/main" id="{68130887-7BD2-DD11-1AAE-845B82CBF4D4}"/>
              </a:ext>
            </a:extLst>
          </p:cNvPr>
          <p:cNvSpPr txBox="1"/>
          <p:nvPr/>
        </p:nvSpPr>
        <p:spPr>
          <a:xfrm>
            <a:off x="6955945" y="5359119"/>
            <a:ext cx="4053681" cy="430887"/>
          </a:xfrm>
          <a:prstGeom prst="rect">
            <a:avLst/>
          </a:prstGeom>
          <a:noFill/>
        </p:spPr>
        <p:txBody>
          <a:bodyPr wrap="square" rtlCol="0">
            <a:spAutoFit/>
          </a:bodyPr>
          <a:lstStyle/>
          <a:p>
            <a:r>
              <a:rPr lang="en-US" sz="1100" dirty="0"/>
              <a:t>Image: </a:t>
            </a:r>
            <a:r>
              <a:rPr lang="en-AU" sz="1100" dirty="0">
                <a:hlinkClick r:id="rId4"/>
              </a:rPr>
              <a:t>Together, apart</a:t>
            </a:r>
            <a:r>
              <a:rPr lang="en-AU" sz="1100" dirty="0"/>
              <a:t> by </a:t>
            </a:r>
            <a:r>
              <a:rPr lang="en-AU" sz="1100" dirty="0">
                <a:hlinkClick r:id="rId5"/>
              </a:rPr>
              <a:t>Beatriz Leonardo</a:t>
            </a:r>
            <a:r>
              <a:rPr lang="en-AU" sz="1100" dirty="0"/>
              <a:t> is </a:t>
            </a:r>
            <a:r>
              <a:rPr lang="en-US" sz="1100" dirty="0"/>
              <a:t>licensed </a:t>
            </a:r>
            <a:r>
              <a:rPr lang="en-US" sz="1100" dirty="0">
                <a:hlinkClick r:id="rId6"/>
              </a:rPr>
              <a:t>CC BY-NC-SA 4.0</a:t>
            </a:r>
            <a:r>
              <a:rPr lang="en-US" sz="1100" dirty="0"/>
              <a:t>. Cropped from original.</a:t>
            </a:r>
            <a:endParaRPr lang="en-AU" sz="1100" dirty="0"/>
          </a:p>
        </p:txBody>
      </p:sp>
    </p:spTree>
    <p:extLst>
      <p:ext uri="{BB962C8B-B14F-4D97-AF65-F5344CB8AC3E}">
        <p14:creationId xmlns:p14="http://schemas.microsoft.com/office/powerpoint/2010/main" val="1835080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D1FF9-3483-B588-8BE2-D602906AE074}"/>
              </a:ext>
            </a:extLst>
          </p:cNvPr>
          <p:cNvSpPr>
            <a:spLocks noGrp="1"/>
          </p:cNvSpPr>
          <p:nvPr>
            <p:ph type="title"/>
          </p:nvPr>
        </p:nvSpPr>
        <p:spPr>
          <a:xfrm>
            <a:off x="5192889" y="816685"/>
            <a:ext cx="6160911" cy="1325563"/>
          </a:xfrm>
          <a:prstGeom prst="wedgeRoundRectCallout">
            <a:avLst>
              <a:gd name="adj1" fmla="val -55096"/>
              <a:gd name="adj2" fmla="val 4688"/>
              <a:gd name="adj3" fmla="val 16667"/>
            </a:avLst>
          </a:prstGeom>
          <a:solidFill>
            <a:srgbClr val="70B1FE">
              <a:alpha val="20000"/>
            </a:srgbClr>
          </a:solidFill>
        </p:spPr>
        <p:txBody>
          <a:bodyPr/>
          <a:lstStyle/>
          <a:p>
            <a:pPr algn="ctr"/>
            <a:r>
              <a:rPr lang="en-US" dirty="0"/>
              <a:t>Logistics &amp; technology</a:t>
            </a:r>
            <a:endParaRPr lang="en-AU" dirty="0"/>
          </a:p>
        </p:txBody>
      </p:sp>
      <p:pic>
        <p:nvPicPr>
          <p:cNvPr id="6" name="Content Placeholder 5" descr="Four head and shoulder silhouettes facing each other, with silhouette hands on each other's shoulders offering support.">
            <a:extLst>
              <a:ext uri="{FF2B5EF4-FFF2-40B4-BE49-F238E27FC236}">
                <a16:creationId xmlns:a16="http://schemas.microsoft.com/office/drawing/2014/main" id="{822F9C71-40AF-6975-C2AD-E2EFC7CA3F09}"/>
              </a:ext>
            </a:extLst>
          </p:cNvPr>
          <p:cNvPicPr>
            <a:picLocks noGrp="1" noChangeAspect="1"/>
          </p:cNvPicPr>
          <p:nvPr>
            <p:ph sz="half" idx="1"/>
          </p:nvPr>
        </p:nvPicPr>
        <p:blipFill>
          <a:blip r:embed="rId3" cstate="email">
            <a:extLst>
              <a:ext uri="{28A0092B-C50C-407E-A947-70E740481C1C}">
                <a14:useLocalDpi xmlns:a14="http://schemas.microsoft.com/office/drawing/2010/main"/>
              </a:ext>
            </a:extLst>
          </a:blip>
          <a:stretch>
            <a:fillRect/>
          </a:stretch>
        </p:blipFill>
        <p:spPr>
          <a:xfrm>
            <a:off x="928512" y="816685"/>
            <a:ext cx="3189909" cy="4466516"/>
          </a:xfrm>
        </p:spPr>
      </p:pic>
      <p:sp>
        <p:nvSpPr>
          <p:cNvPr id="8" name="TextBox 7">
            <a:extLst>
              <a:ext uri="{FF2B5EF4-FFF2-40B4-BE49-F238E27FC236}">
                <a16:creationId xmlns:a16="http://schemas.microsoft.com/office/drawing/2014/main" id="{115605B7-01F1-ADF6-D3D5-1F49414C148B}"/>
              </a:ext>
            </a:extLst>
          </p:cNvPr>
          <p:cNvSpPr txBox="1"/>
          <p:nvPr/>
        </p:nvSpPr>
        <p:spPr>
          <a:xfrm>
            <a:off x="928512" y="5283201"/>
            <a:ext cx="3189909" cy="430887"/>
          </a:xfrm>
          <a:prstGeom prst="rect">
            <a:avLst/>
          </a:prstGeom>
          <a:noFill/>
        </p:spPr>
        <p:txBody>
          <a:bodyPr wrap="square" rtlCol="0">
            <a:spAutoFit/>
          </a:bodyPr>
          <a:lstStyle/>
          <a:p>
            <a:r>
              <a:rPr lang="en-US" sz="1100" dirty="0"/>
              <a:t>Image: </a:t>
            </a:r>
            <a:r>
              <a:rPr lang="en-US" sz="1100" dirty="0">
                <a:hlinkClick r:id="rId4"/>
              </a:rPr>
              <a:t>Support your fellow human</a:t>
            </a:r>
            <a:r>
              <a:rPr lang="en-US" sz="1100" dirty="0"/>
              <a:t> by </a:t>
            </a:r>
            <a:r>
              <a:rPr lang="en-US" sz="1100" dirty="0">
                <a:hlinkClick r:id="rId5"/>
              </a:rPr>
              <a:t>Dumitru </a:t>
            </a:r>
            <a:r>
              <a:rPr lang="en-US" sz="1100" dirty="0" err="1">
                <a:hlinkClick r:id="rId5"/>
              </a:rPr>
              <a:t>Ochievschi</a:t>
            </a:r>
            <a:r>
              <a:rPr lang="en-US" sz="1100" dirty="0"/>
              <a:t> is licensed </a:t>
            </a:r>
            <a:r>
              <a:rPr lang="en-US" sz="1100" dirty="0">
                <a:hlinkClick r:id="rId6"/>
              </a:rPr>
              <a:t>CC BY-NC-SA 4.0</a:t>
            </a:r>
            <a:endParaRPr lang="en-AU" sz="1100" dirty="0"/>
          </a:p>
        </p:txBody>
      </p:sp>
      <p:sp>
        <p:nvSpPr>
          <p:cNvPr id="4" name="Content Placeholder 3">
            <a:extLst>
              <a:ext uri="{FF2B5EF4-FFF2-40B4-BE49-F238E27FC236}">
                <a16:creationId xmlns:a16="http://schemas.microsoft.com/office/drawing/2014/main" id="{8F2CC28E-0BC3-0859-1C90-1861B2C373ED}"/>
              </a:ext>
            </a:extLst>
          </p:cNvPr>
          <p:cNvSpPr>
            <a:spLocks noGrp="1"/>
          </p:cNvSpPr>
          <p:nvPr>
            <p:ph sz="half" idx="2"/>
          </p:nvPr>
        </p:nvSpPr>
        <p:spPr>
          <a:xfrm>
            <a:off x="5192889" y="2277185"/>
            <a:ext cx="6518465" cy="3631246"/>
          </a:xfrm>
        </p:spPr>
        <p:txBody>
          <a:bodyPr>
            <a:normAutofit/>
          </a:bodyPr>
          <a:lstStyle/>
          <a:p>
            <a:pPr marL="0" indent="0">
              <a:lnSpc>
                <a:spcPct val="110000"/>
              </a:lnSpc>
              <a:spcBef>
                <a:spcPts val="600"/>
              </a:spcBef>
              <a:buNone/>
            </a:pPr>
            <a:r>
              <a:rPr lang="en-US" sz="2100" kern="100" dirty="0">
                <a:latin typeface="Aptos" panose="020B0004020202020204" pitchFamily="34" charset="0"/>
                <a:ea typeface="Aptos" panose="020B0004020202020204" pitchFamily="34" charset="0"/>
                <a:cs typeface="Times New Roman" panose="02020603050405020304" pitchFamily="18" charset="0"/>
              </a:rPr>
              <a:t>Plan ahead to ensure access and reduce surprises</a:t>
            </a:r>
            <a:endParaRPr lang="en-US" sz="21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0000"/>
              </a:lnSpc>
              <a:spcBef>
                <a:spcPts val="600"/>
              </a:spcBef>
              <a:buFont typeface="Symbol" panose="05050102010706020507" pitchFamily="18" charset="2"/>
              <a:buChar char=""/>
            </a:pPr>
            <a:r>
              <a:rPr lang="en-US" sz="2100" kern="100" dirty="0">
                <a:latin typeface="Aptos" panose="020B0004020202020204" pitchFamily="34" charset="0"/>
                <a:ea typeface="Aptos" panose="020B0004020202020204" pitchFamily="34" charset="0"/>
                <a:cs typeface="Times New Roman" panose="02020603050405020304" pitchFamily="18" charset="0"/>
              </a:rPr>
              <a:t>Ask attendees if they have any access requirements </a:t>
            </a:r>
          </a:p>
          <a:p>
            <a:pPr marL="342900" lvl="0" indent="-342900">
              <a:lnSpc>
                <a:spcPct val="110000"/>
              </a:lnSpc>
              <a:spcBef>
                <a:spcPts val="600"/>
              </a:spcBef>
              <a:buFont typeface="Symbol" panose="05050102010706020507" pitchFamily="18" charset="2"/>
              <a:buChar char=""/>
            </a:pPr>
            <a:r>
              <a:rPr lang="en-US" sz="2100" kern="100" dirty="0">
                <a:latin typeface="Aptos" panose="020B0004020202020204" pitchFamily="34" charset="0"/>
                <a:ea typeface="Aptos" panose="020B0004020202020204" pitchFamily="34" charset="0"/>
                <a:cs typeface="Times New Roman" panose="02020603050405020304" pitchFamily="18" charset="0"/>
              </a:rPr>
              <a:t>Choose an accessible location</a:t>
            </a:r>
          </a:p>
          <a:p>
            <a:pPr marL="342900" lvl="0" indent="-342900">
              <a:lnSpc>
                <a:spcPct val="110000"/>
              </a:lnSpc>
              <a:spcBef>
                <a:spcPts val="600"/>
              </a:spcBef>
              <a:buFont typeface="Symbol" panose="05050102010706020507" pitchFamily="18" charset="2"/>
              <a:buChar char=""/>
            </a:pPr>
            <a:r>
              <a:rPr lang="en-US" sz="2100" kern="100" dirty="0">
                <a:latin typeface="Aptos" panose="020B0004020202020204" pitchFamily="34" charset="0"/>
                <a:ea typeface="Aptos" panose="020B0004020202020204" pitchFamily="34" charset="0"/>
                <a:cs typeface="Times New Roman" panose="02020603050405020304" pitchFamily="18" charset="0"/>
              </a:rPr>
              <a:t>Check that audio and visuals are clear</a:t>
            </a:r>
          </a:p>
          <a:p>
            <a:pPr marL="342900" lvl="0" indent="-342900">
              <a:lnSpc>
                <a:spcPct val="110000"/>
              </a:lnSpc>
              <a:spcBef>
                <a:spcPts val="600"/>
              </a:spcBef>
              <a:buFont typeface="Symbol" panose="05050102010706020507" pitchFamily="18" charset="2"/>
              <a:buChar char=""/>
            </a:pPr>
            <a:r>
              <a:rPr lang="en-US" sz="2100" kern="100" dirty="0">
                <a:effectLst/>
                <a:latin typeface="Aptos" panose="020B0004020202020204" pitchFamily="34" charset="0"/>
                <a:ea typeface="Aptos" panose="020B0004020202020204" pitchFamily="34" charset="0"/>
                <a:cs typeface="Times New Roman" panose="02020603050405020304" pitchFamily="18" charset="0"/>
              </a:rPr>
              <a:t>Use live captioning and transcription and record the presentation</a:t>
            </a:r>
          </a:p>
          <a:p>
            <a:pPr marL="342900" lvl="0" indent="-342900">
              <a:lnSpc>
                <a:spcPct val="110000"/>
              </a:lnSpc>
              <a:spcBef>
                <a:spcPts val="600"/>
              </a:spcBef>
              <a:buFont typeface="Symbol" panose="05050102010706020507" pitchFamily="18" charset="2"/>
              <a:buChar char=""/>
            </a:pPr>
            <a:r>
              <a:rPr lang="en-AU" sz="2100" kern="100" dirty="0">
                <a:effectLst/>
                <a:latin typeface="Aptos" panose="020B0004020202020204" pitchFamily="34" charset="0"/>
                <a:ea typeface="Aptos" panose="020B0004020202020204" pitchFamily="34" charset="0"/>
                <a:cs typeface="Times New Roman" panose="02020603050405020304" pitchFamily="18" charset="0"/>
              </a:rPr>
              <a:t>Test and practice tech</a:t>
            </a:r>
          </a:p>
          <a:p>
            <a:pPr marL="342900" indent="-342900">
              <a:lnSpc>
                <a:spcPct val="110000"/>
              </a:lnSpc>
              <a:spcBef>
                <a:spcPts val="600"/>
              </a:spcBef>
              <a:buFont typeface="Symbol" panose="05050102010706020507" pitchFamily="18" charset="2"/>
              <a:buChar char=""/>
            </a:pPr>
            <a:r>
              <a:rPr lang="en-US" sz="2100" kern="100" dirty="0">
                <a:latin typeface="Aptos" panose="020B0004020202020204" pitchFamily="34" charset="0"/>
                <a:ea typeface="Aptos" panose="020B0004020202020204" pitchFamily="34" charset="0"/>
                <a:cs typeface="Times New Roman" panose="02020603050405020304" pitchFamily="18" charset="0"/>
              </a:rPr>
              <a:t>Recruit a co-facilitator</a:t>
            </a:r>
          </a:p>
        </p:txBody>
      </p:sp>
    </p:spTree>
    <p:extLst>
      <p:ext uri="{BB962C8B-B14F-4D97-AF65-F5344CB8AC3E}">
        <p14:creationId xmlns:p14="http://schemas.microsoft.com/office/powerpoint/2010/main" val="3807855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59A994E-DB97-F8F5-362A-079B029DE1C9}"/>
              </a:ext>
            </a:extLst>
          </p:cNvPr>
          <p:cNvSpPr>
            <a:spLocks noGrp="1"/>
          </p:cNvSpPr>
          <p:nvPr>
            <p:ph type="title"/>
          </p:nvPr>
        </p:nvSpPr>
        <p:spPr>
          <a:xfrm>
            <a:off x="838199" y="684919"/>
            <a:ext cx="5980289" cy="1325563"/>
          </a:xfrm>
          <a:prstGeom prst="wedgeRoundRectCallout">
            <a:avLst>
              <a:gd name="adj1" fmla="val -53146"/>
              <a:gd name="adj2" fmla="val 34396"/>
              <a:gd name="adj3" fmla="val 16667"/>
            </a:avLst>
          </a:prstGeom>
          <a:solidFill>
            <a:srgbClr val="FF8C48">
              <a:alpha val="20000"/>
            </a:srgbClr>
          </a:solidFill>
        </p:spPr>
        <p:txBody>
          <a:bodyPr vert="horz" lIns="91440" tIns="45720" rIns="91440" bIns="45720" rtlCol="0" anchor="ctr">
            <a:normAutofit/>
          </a:bodyPr>
          <a:lstStyle/>
          <a:p>
            <a:pPr algn="ctr"/>
            <a:r>
              <a:rPr lang="en-US" dirty="0"/>
              <a:t>Resources &amp; materials</a:t>
            </a:r>
          </a:p>
        </p:txBody>
      </p:sp>
      <p:sp>
        <p:nvSpPr>
          <p:cNvPr id="5" name="Content Placeholder 4">
            <a:extLst>
              <a:ext uri="{FF2B5EF4-FFF2-40B4-BE49-F238E27FC236}">
                <a16:creationId xmlns:a16="http://schemas.microsoft.com/office/drawing/2014/main" id="{64A4FC88-3174-2A27-DEBE-2BE3769B8C6B}"/>
              </a:ext>
            </a:extLst>
          </p:cNvPr>
          <p:cNvSpPr>
            <a:spLocks noGrp="1"/>
          </p:cNvSpPr>
          <p:nvPr>
            <p:ph sz="half" idx="1"/>
          </p:nvPr>
        </p:nvSpPr>
        <p:spPr>
          <a:xfrm>
            <a:off x="838199" y="2494845"/>
            <a:ext cx="5878689" cy="3682118"/>
          </a:xfrm>
        </p:spPr>
        <p:txBody>
          <a:bodyPr vert="horz" lIns="91440" tIns="45720" rIns="91440" bIns="45720" rtlCol="0">
            <a:noAutofit/>
          </a:bodyPr>
          <a:lstStyle/>
          <a:p>
            <a:pPr marL="0" indent="0">
              <a:buNone/>
            </a:pPr>
            <a:r>
              <a:rPr lang="en-US" sz="2100" dirty="0"/>
              <a:t>Provide equitable access to information</a:t>
            </a:r>
            <a:endParaRPr lang="en-AU" sz="2100" dirty="0"/>
          </a:p>
          <a:p>
            <a:pPr lvl="0"/>
            <a:r>
              <a:rPr lang="en-US" sz="2100" dirty="0"/>
              <a:t>Share resources early</a:t>
            </a:r>
          </a:p>
          <a:p>
            <a:pPr lvl="0"/>
            <a:r>
              <a:rPr lang="en-US" sz="2100" dirty="0"/>
              <a:t>In presentation slides use:</a:t>
            </a:r>
          </a:p>
          <a:p>
            <a:pPr lvl="1"/>
            <a:r>
              <a:rPr lang="en-US" sz="2100" dirty="0">
                <a:hlinkClick r:id="rId3"/>
              </a:rPr>
              <a:t>preset layouts</a:t>
            </a:r>
            <a:endParaRPr lang="en-US" sz="2100" dirty="0"/>
          </a:p>
          <a:p>
            <a:pPr lvl="1"/>
            <a:r>
              <a:rPr lang="en-US" sz="2100" dirty="0"/>
              <a:t>meaningful </a:t>
            </a:r>
            <a:r>
              <a:rPr lang="en-US" sz="2100" dirty="0">
                <a:hlinkClick r:id="rId4"/>
              </a:rPr>
              <a:t>alt text</a:t>
            </a:r>
            <a:r>
              <a:rPr lang="en-US" sz="2100" dirty="0"/>
              <a:t> </a:t>
            </a:r>
          </a:p>
          <a:p>
            <a:pPr lvl="1"/>
            <a:r>
              <a:rPr lang="en-US" sz="2100" dirty="0"/>
              <a:t>high contrast </a:t>
            </a:r>
            <a:r>
              <a:rPr lang="en-US" sz="2100" dirty="0" err="1"/>
              <a:t>colours</a:t>
            </a:r>
            <a:endParaRPr lang="en-AU" sz="2100" dirty="0"/>
          </a:p>
          <a:p>
            <a:pPr lvl="1"/>
            <a:r>
              <a:rPr lang="en-US" sz="2100" dirty="0">
                <a:hlinkClick r:id="rId5"/>
              </a:rPr>
              <a:t>accessibility checker</a:t>
            </a:r>
            <a:endParaRPr lang="en-AU" sz="2100" dirty="0"/>
          </a:p>
        </p:txBody>
      </p:sp>
      <p:pic>
        <p:nvPicPr>
          <p:cNvPr id="16" name="Content Placeholder 15" descr="A speech bubble, with half solid lines and half pixelated, to symbolise speech in real life and speech online.">
            <a:extLst>
              <a:ext uri="{FF2B5EF4-FFF2-40B4-BE49-F238E27FC236}">
                <a16:creationId xmlns:a16="http://schemas.microsoft.com/office/drawing/2014/main" id="{514F8104-774F-EA36-8BE2-A3718C48822B}"/>
              </a:ext>
            </a:extLst>
          </p:cNvPr>
          <p:cNvPicPr>
            <a:picLocks noGrp="1" noChangeAspect="1"/>
          </p:cNvPicPr>
          <p:nvPr>
            <p:ph sz="half" idx="2"/>
          </p:nvPr>
        </p:nvPicPr>
        <p:blipFill>
          <a:blip r:embed="rId6" cstate="email">
            <a:extLst>
              <a:ext uri="{28A0092B-C50C-407E-A947-70E740481C1C}">
                <a14:useLocalDpi xmlns:a14="http://schemas.microsoft.com/office/drawing/2010/main"/>
              </a:ext>
            </a:extLst>
          </a:blip>
          <a:srcRect/>
          <a:stretch/>
        </p:blipFill>
        <p:spPr>
          <a:xfrm>
            <a:off x="7423363" y="960060"/>
            <a:ext cx="3835187" cy="3906000"/>
          </a:xfrm>
        </p:spPr>
      </p:pic>
      <p:sp>
        <p:nvSpPr>
          <p:cNvPr id="14" name="TextBox 13">
            <a:extLst>
              <a:ext uri="{FF2B5EF4-FFF2-40B4-BE49-F238E27FC236}">
                <a16:creationId xmlns:a16="http://schemas.microsoft.com/office/drawing/2014/main" id="{F43FC4C3-DD35-2EFF-EB35-44FF30316445}"/>
              </a:ext>
            </a:extLst>
          </p:cNvPr>
          <p:cNvSpPr txBox="1"/>
          <p:nvPr/>
        </p:nvSpPr>
        <p:spPr>
          <a:xfrm>
            <a:off x="7423363" y="5497830"/>
            <a:ext cx="3648213" cy="430887"/>
          </a:xfrm>
          <a:prstGeom prst="rect">
            <a:avLst/>
          </a:prstGeom>
          <a:noFill/>
        </p:spPr>
        <p:txBody>
          <a:bodyPr wrap="square" rtlCol="0">
            <a:spAutoFit/>
          </a:bodyPr>
          <a:lstStyle/>
          <a:p>
            <a:r>
              <a:rPr lang="en-US" sz="1100" dirty="0"/>
              <a:t>Image: </a:t>
            </a:r>
            <a:r>
              <a:rPr lang="en-US" sz="1100" dirty="0">
                <a:hlinkClick r:id="rId7"/>
              </a:rPr>
              <a:t>Speech Bubbles – Symbol – Generations Together</a:t>
            </a:r>
            <a:r>
              <a:rPr lang="en-US" sz="1100" dirty="0"/>
              <a:t> by </a:t>
            </a:r>
            <a:r>
              <a:rPr lang="en-US" sz="1100" dirty="0">
                <a:hlinkClick r:id="rId8"/>
              </a:rPr>
              <a:t>Wojtek Zatorski</a:t>
            </a:r>
            <a:r>
              <a:rPr lang="en-US" sz="1100" dirty="0"/>
              <a:t> is licensed </a:t>
            </a:r>
            <a:r>
              <a:rPr lang="en-US" sz="1100" dirty="0">
                <a:hlinkClick r:id="rId9"/>
              </a:rPr>
              <a:t>CC BY-NC-SA 4.0</a:t>
            </a:r>
            <a:endParaRPr lang="en-AU" sz="1100" dirty="0"/>
          </a:p>
        </p:txBody>
      </p:sp>
    </p:spTree>
    <p:extLst>
      <p:ext uri="{BB962C8B-B14F-4D97-AF65-F5344CB8AC3E}">
        <p14:creationId xmlns:p14="http://schemas.microsoft.com/office/powerpoint/2010/main" val="3696794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600</TotalTime>
  <Words>3262</Words>
  <Application>Microsoft Office PowerPoint</Application>
  <PresentationFormat>Widescreen</PresentationFormat>
  <Paragraphs>240</Paragraphs>
  <Slides>13</Slides>
  <Notes>11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Aptos</vt:lpstr>
      <vt:lpstr>Aptos Display</vt:lpstr>
      <vt:lpstr>Arial</vt:lpstr>
      <vt:lpstr>Segoe Sans</vt:lpstr>
      <vt:lpstr>Segoe UI</vt:lpstr>
      <vt:lpstr>Symbol</vt:lpstr>
      <vt:lpstr>Wingdings</vt:lpstr>
      <vt:lpstr>Wingdings 2</vt:lpstr>
      <vt:lpstr>Office Theme</vt:lpstr>
      <vt:lpstr>Acknowledgement of Country</vt:lpstr>
      <vt:lpstr>Statement of positionality</vt:lpstr>
      <vt:lpstr>Event guidelines</vt:lpstr>
      <vt:lpstr>Inclusive and Accessible Practices for Synchronous Presentations:  Key tips</vt:lpstr>
      <vt:lpstr>Outline</vt:lpstr>
      <vt:lpstr>Who this presentation is for (and why it matters)</vt:lpstr>
      <vt:lpstr>Format</vt:lpstr>
      <vt:lpstr>Logistics &amp; technology</vt:lpstr>
      <vt:lpstr>Resources &amp; materials</vt:lpstr>
      <vt:lpstr>Verbal &amp; non-verbal delivery</vt:lpstr>
      <vt:lpstr>Interaction</vt:lpstr>
      <vt:lpstr>Thank you!</vt:lpstr>
      <vt:lpstr>CC Licensing and Attribution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Jenny Wallace</dc:creator>
  <cp:lastModifiedBy>Jenny Wallace</cp:lastModifiedBy>
  <cp:revision>11</cp:revision>
  <dcterms:created xsi:type="dcterms:W3CDTF">2025-04-23T00:01:50Z</dcterms:created>
  <dcterms:modified xsi:type="dcterms:W3CDTF">2025-05-11T01:25:48Z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1a6c3db-1667-4f49-995a-8b9973972958_Enabled">
    <vt:lpwstr>true</vt:lpwstr>
  </property>
  <property fmtid="{D5CDD505-2E9C-101B-9397-08002B2CF9AE}" pid="3" name="MSIP_Label_51a6c3db-1667-4f49-995a-8b9973972958_SetDate">
    <vt:lpwstr>2025-04-23T04:05:43Z</vt:lpwstr>
  </property>
  <property fmtid="{D5CDD505-2E9C-101B-9397-08002B2CF9AE}" pid="4" name="MSIP_Label_51a6c3db-1667-4f49-995a-8b9973972958_Method">
    <vt:lpwstr>Standard</vt:lpwstr>
  </property>
  <property fmtid="{D5CDD505-2E9C-101B-9397-08002B2CF9AE}" pid="5" name="MSIP_Label_51a6c3db-1667-4f49-995a-8b9973972958_Name">
    <vt:lpwstr>UTS-Internal</vt:lpwstr>
  </property>
  <property fmtid="{D5CDD505-2E9C-101B-9397-08002B2CF9AE}" pid="6" name="MSIP_Label_51a6c3db-1667-4f49-995a-8b9973972958_SiteId">
    <vt:lpwstr>e8911c26-cf9f-4a9c-878e-527807be8791</vt:lpwstr>
  </property>
  <property fmtid="{D5CDD505-2E9C-101B-9397-08002B2CF9AE}" pid="7" name="MSIP_Label_51a6c3db-1667-4f49-995a-8b9973972958_ActionId">
    <vt:lpwstr>269d54ff-99c3-4812-bfc7-5fe8cd26a757</vt:lpwstr>
  </property>
  <property fmtid="{D5CDD505-2E9C-101B-9397-08002B2CF9AE}" pid="8" name="MSIP_Label_51a6c3db-1667-4f49-995a-8b9973972958_ContentBits">
    <vt:lpwstr>0</vt:lpwstr>
  </property>
  <property fmtid="{D5CDD505-2E9C-101B-9397-08002B2CF9AE}" pid="9" name="MSIP_Label_51a6c3db-1667-4f49-995a-8b9973972958_Tag">
    <vt:lpwstr>10, 3, 0, 1</vt:lpwstr>
  </property>
</Properties>
</file>